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handoutMasterIdLst>
    <p:handoutMasterId r:id="rId46"/>
  </p:handoutMasterIdLst>
  <p:sldIdLst>
    <p:sldId id="735" r:id="rId3"/>
    <p:sldId id="814" r:id="rId4"/>
    <p:sldId id="563" r:id="rId5"/>
    <p:sldId id="583" r:id="rId6"/>
    <p:sldId id="564" r:id="rId7"/>
    <p:sldId id="582" r:id="rId8"/>
    <p:sldId id="776" r:id="rId10"/>
    <p:sldId id="704" r:id="rId11"/>
    <p:sldId id="658" r:id="rId12"/>
    <p:sldId id="660" r:id="rId13"/>
    <p:sldId id="661" r:id="rId14"/>
    <p:sldId id="657" r:id="rId15"/>
    <p:sldId id="655" r:id="rId16"/>
    <p:sldId id="659" r:id="rId17"/>
    <p:sldId id="662" r:id="rId18"/>
    <p:sldId id="690" r:id="rId19"/>
    <p:sldId id="813" r:id="rId20"/>
    <p:sldId id="671" r:id="rId21"/>
    <p:sldId id="673" r:id="rId22"/>
    <p:sldId id="689" r:id="rId23"/>
    <p:sldId id="672" r:id="rId24"/>
    <p:sldId id="670" r:id="rId25"/>
    <p:sldId id="812" r:id="rId26"/>
    <p:sldId id="666" r:id="rId27"/>
    <p:sldId id="667" r:id="rId28"/>
    <p:sldId id="668" r:id="rId29"/>
    <p:sldId id="811" r:id="rId30"/>
    <p:sldId id="664" r:id="rId31"/>
    <p:sldId id="855" r:id="rId32"/>
    <p:sldId id="856" r:id="rId33"/>
    <p:sldId id="857" r:id="rId34"/>
    <p:sldId id="859" r:id="rId35"/>
    <p:sldId id="858" r:id="rId36"/>
    <p:sldId id="652" r:id="rId37"/>
    <p:sldId id="619" r:id="rId38"/>
    <p:sldId id="587" r:id="rId39"/>
    <p:sldId id="591" r:id="rId40"/>
    <p:sldId id="570" r:id="rId41"/>
    <p:sldId id="851" r:id="rId42"/>
    <p:sldId id="612" r:id="rId43"/>
    <p:sldId id="611" r:id="rId44"/>
    <p:sldId id="852" r:id="rId45"/>
  </p:sldIdLst>
  <p:sldSz cx="12192000" cy="6858000"/>
  <p:notesSz cx="6858000" cy="9144000"/>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8C85A2"/>
    <a:srgbClr val="333333"/>
    <a:srgbClr val="3A4A91"/>
    <a:srgbClr val="3E4896"/>
    <a:srgbClr val="BDC0D6"/>
    <a:srgbClr val="F19428"/>
    <a:srgbClr val="1C075E"/>
    <a:srgbClr val="EA3B3C"/>
    <a:srgbClr val="3C0F0F"/>
    <a:srgbClr val="3992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1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0" Type="http://schemas.openxmlformats.org/officeDocument/2006/relationships/tags" Target="tags/tag40.xml"/><Relationship Id="rId5" Type="http://schemas.openxmlformats.org/officeDocument/2006/relationships/slide" Target="slides/slide3.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handoutMaster" Target="handoutMasters/handoutMaster1.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A3841C-1CC3-4656-849E-2D8F2164AAE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7F8E7A-AD87-44C2-836A-DAC46A08247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矩形 6"/>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标题 1"/>
          <p:cNvSpPr>
            <a:spLocks noGrp="1"/>
          </p:cNvSpPr>
          <p:nvPr>
            <p:ph type="title"/>
          </p:nvPr>
        </p:nvSpPr>
        <p:spPr>
          <a:xfrm>
            <a:off x="609602" y="273049"/>
            <a:ext cx="4011084" cy="1162051"/>
          </a:xfrm>
        </p:spPr>
        <p:txBody>
          <a:bodyPr anchor="b"/>
          <a:lstStyle>
            <a:lvl1pPr algn="l">
              <a:defRPr sz="2665"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2"/>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8" name="矩形 7"/>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7" name="矩形 6"/>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7" name="矩形 6"/>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44187" t="203" r="257" b="-203"/>
          <a:stretch>
            <a:fillRect/>
          </a:stretch>
        </p:blipFill>
        <p:spPr>
          <a:xfrm>
            <a:off x="0" y="0"/>
            <a:ext cx="12192000" cy="6858000"/>
          </a:xfrm>
          <a:prstGeom prst="rect">
            <a:avLst/>
          </a:prstGeom>
        </p:spPr>
      </p:pic>
      <p:sp>
        <p:nvSpPr>
          <p:cNvPr id="6" name="矩形 5"/>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cxnSp>
        <p:nvCxnSpPr>
          <p:cNvPr id="7" name="直接连接符 6"/>
          <p:cNvCxnSpPr/>
          <p:nvPr userDrawn="1"/>
        </p:nvCxnSpPr>
        <p:spPr>
          <a:xfrm>
            <a:off x="1007435" y="833864"/>
            <a:ext cx="10465163"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TextBox 15"/>
          <p:cNvSpPr txBox="1"/>
          <p:nvPr userDrawn="1"/>
        </p:nvSpPr>
        <p:spPr>
          <a:xfrm>
            <a:off x="10800524" y="322661"/>
            <a:ext cx="895129" cy="460375"/>
          </a:xfrm>
          <a:prstGeom prst="rect">
            <a:avLst/>
          </a:prstGeom>
          <a:noFill/>
        </p:spPr>
        <p:txBody>
          <a:bodyPr wrap="square" rtlCol="0">
            <a:spAutoFit/>
          </a:bodyPr>
          <a:lstStyle/>
          <a:p>
            <a:pPr algn="ctr"/>
            <a:r>
              <a:rPr lang="zh-CN" altLang="en-US" sz="2400" b="0" dirty="0">
                <a:solidFill>
                  <a:schemeClr val="accent1"/>
                </a:solidFill>
                <a:latin typeface="微软雅黑 Light" panose="020B0502040204020203" pitchFamily="34" charset="-122"/>
                <a:ea typeface="微软雅黑 Light" panose="020B0502040204020203" pitchFamily="34" charset="-122"/>
              </a:rPr>
              <a:t> </a:t>
            </a:r>
            <a:endParaRPr lang="zh-CN" altLang="en-US" sz="2400" b="0" dirty="0">
              <a:solidFill>
                <a:schemeClr val="accent1"/>
              </a:solidFill>
              <a:latin typeface="微软雅黑 Light" panose="020B0502040204020203" pitchFamily="34" charset="-122"/>
              <a:ea typeface="微软雅黑 Light" panose="020B0502040204020203" pitchFamily="34" charset="-122"/>
            </a:endParaRPr>
          </a:p>
        </p:txBody>
      </p:sp>
      <p:pic>
        <p:nvPicPr>
          <p:cNvPr id="8" name="图片 7" descr="C:\Users\asus\Desktop\Puye\puye logo.pngpuye logo"/>
          <p:cNvPicPr>
            <a:picLocks noChangeAspect="1"/>
          </p:cNvPicPr>
          <p:nvPr userDrawn="1">
            <p:custDataLst>
              <p:tags r:id="rId3"/>
            </p:custDataLst>
          </p:nvPr>
        </p:nvPicPr>
        <p:blipFill>
          <a:blip r:embed="rId4"/>
          <a:srcRect/>
          <a:stretch>
            <a:fillRect/>
          </a:stretch>
        </p:blipFill>
        <p:spPr>
          <a:xfrm>
            <a:off x="10689590" y="50800"/>
            <a:ext cx="782955" cy="7829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28A0092B-C50C-407E-A947-70E740481C1C}">
                <a14:useLocalDpi xmlns:a14="http://schemas.microsoft.com/office/drawing/2010/main" val="0"/>
              </a:ext>
            </a:extLst>
          </a:blip>
          <a:srcRect l="44187" t="203" r="257" b="-203"/>
          <a:stretch>
            <a:fillRect/>
          </a:stretch>
        </p:blipFill>
        <p:spPr>
          <a:xfrm>
            <a:off x="0" y="0"/>
            <a:ext cx="12192000" cy="6858000"/>
          </a:xfrm>
          <a:prstGeom prst="rect">
            <a:avLst/>
          </a:prstGeom>
        </p:spPr>
      </p:pic>
      <p:sp>
        <p:nvSpPr>
          <p:cNvPr id="6" name="矩形 5"/>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extLst>
              <a:ext uri="{28A0092B-C50C-407E-A947-70E740481C1C}">
                <a14:useLocalDpi xmlns:a14="http://schemas.microsoft.com/office/drawing/2010/main" val="0"/>
              </a:ext>
            </a:extLst>
          </a:blip>
          <a:srcRect l="44187" t="203" r="257" b="-203"/>
          <a:stretch>
            <a:fillRect/>
          </a:stretch>
        </p:blipFill>
        <p:spPr>
          <a:xfrm>
            <a:off x="0" y="0"/>
            <a:ext cx="12192000" cy="6858000"/>
          </a:xfrm>
          <a:prstGeom prst="rect">
            <a:avLst/>
          </a:prstGeom>
        </p:spPr>
      </p:pic>
      <p:sp>
        <p:nvSpPr>
          <p:cNvPr id="6" name="矩形 5"/>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矩形 6"/>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标题 1"/>
          <p:cNvSpPr>
            <a:spLocks noGrp="1"/>
          </p:cNvSpPr>
          <p:nvPr>
            <p:ph type="title"/>
          </p:nvPr>
        </p:nvSpPr>
        <p:spPr>
          <a:xfrm>
            <a:off x="963084" y="4406901"/>
            <a:ext cx="10363200" cy="1362075"/>
          </a:xfrm>
        </p:spPr>
        <p:txBody>
          <a:bodyPr anchor="t"/>
          <a:lstStyle>
            <a:lvl1pPr algn="l">
              <a:defRPr sz="5335"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p:nvPr userDrawn="1"/>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600201"/>
            <a:ext cx="5384800" cy="4525963"/>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矩形 9"/>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6" name="矩形 5"/>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p14="http://schemas.microsoft.com/office/powerpoint/2010/main" Requires="p14">
      <p:transition spd="slow" p14:dur="3000"/>
    </mc:Choice>
    <mc:Fallback>
      <p:transition spd="slow"/>
    </mc:Fallback>
  </mc:AlternateConten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tags" Target="../tags/tag2.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hemeOverride" Target="../theme/themeOverride1.xml"/><Relationship Id="rId3" Type="http://schemas.openxmlformats.org/officeDocument/2006/relationships/tags" Target="../tags/tag10.xml"/><Relationship Id="rId2" Type="http://schemas.openxmlformats.org/officeDocument/2006/relationships/image" Target="../media/image12.jpeg"/><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jpeg"/><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image" Target="../media/image16.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8.xml"/><Relationship Id="rId2" Type="http://schemas.openxmlformats.org/officeDocument/2006/relationships/image" Target="../media/image17.jpeg"/><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9.jpeg"/><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jpeg"/><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1.jpeg"/><Relationship Id="rId2" Type="http://schemas.openxmlformats.org/officeDocument/2006/relationships/tags" Target="../tags/tag23.xml"/><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jpeg"/><Relationship Id="rId1" Type="http://schemas.openxmlformats.org/officeDocument/2006/relationships/tags" Target="../tags/tag2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3.jpeg"/><Relationship Id="rId1" Type="http://schemas.openxmlformats.org/officeDocument/2006/relationships/tags" Target="../tags/tag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jpeg"/><Relationship Id="rId1" Type="http://schemas.openxmlformats.org/officeDocument/2006/relationships/tags" Target="../tags/tag2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tags" Target="../tags/tag2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image" Target="../media/image32.jpeg"/><Relationship Id="rId7" Type="http://schemas.openxmlformats.org/officeDocument/2006/relationships/tags" Target="../tags/tag30.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32.xml"/><Relationship Id="rId2" Type="http://schemas.openxmlformats.org/officeDocument/2006/relationships/image" Target="../media/image33.jpeg"/><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33.xml"/><Relationship Id="rId2" Type="http://schemas.openxmlformats.org/officeDocument/2006/relationships/image" Target="../media/image35.jpeg"/><Relationship Id="rId1"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4.xml"/><Relationship Id="rId1"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image" Target="../media/image3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7.xml"/><Relationship Id="rId2" Type="http://schemas.openxmlformats.org/officeDocument/2006/relationships/image" Target="../media/image38.png"/><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6.jpeg"/><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8.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3.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image" Target="../media/image9.png"/><Relationship Id="rId3" Type="http://schemas.openxmlformats.org/officeDocument/2006/relationships/tags" Target="../tags/tag4.xml"/><Relationship Id="rId2" Type="http://schemas.openxmlformats.org/officeDocument/2006/relationships/image" Target="../media/image8.png"/><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t="11326" b="4301"/>
          <a:stretch>
            <a:fillRect/>
          </a:stretch>
        </p:blipFill>
        <p:spPr>
          <a:xfrm>
            <a:off x="7512" y="5698"/>
            <a:ext cx="12226345" cy="6877319"/>
          </a:xfrm>
          <a:prstGeom prst="rect">
            <a:avLst/>
          </a:prstGeom>
        </p:spPr>
      </p:pic>
      <p:sp>
        <p:nvSpPr>
          <p:cNvPr id="5" name="矩形 4"/>
          <p:cNvSpPr/>
          <p:nvPr/>
        </p:nvSpPr>
        <p:spPr>
          <a:xfrm>
            <a:off x="-50800" y="5715"/>
            <a:ext cx="12433300" cy="6891655"/>
          </a:xfrm>
          <a:prstGeom prst="rect">
            <a:avLst/>
          </a:prstGeom>
          <a:gradFill>
            <a:gsLst>
              <a:gs pos="0">
                <a:schemeClr val="accent1">
                  <a:lumMod val="5000"/>
                  <a:lumOff val="95000"/>
                  <a:alpha val="0"/>
                </a:schemeClr>
              </a:gs>
              <a:gs pos="100000">
                <a:schemeClr val="bg1">
                  <a:alpha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6" name="矩形 5"/>
          <p:cNvSpPr/>
          <p:nvPr/>
        </p:nvSpPr>
        <p:spPr>
          <a:xfrm>
            <a:off x="0" y="5715"/>
            <a:ext cx="1218501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a:ln w="111125">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rgbClr val="3E4896"/>
              </a:solidFill>
            </a:endParaRPr>
          </a:p>
        </p:txBody>
      </p:sp>
      <p:sp>
        <p:nvSpPr>
          <p:cNvPr id="48" name="矩形 47"/>
          <p:cNvSpPr/>
          <p:nvPr/>
        </p:nvSpPr>
        <p:spPr>
          <a:xfrm>
            <a:off x="4493409" y="1587025"/>
            <a:ext cx="7080250" cy="1554480"/>
          </a:xfrm>
          <a:prstGeom prst="rect">
            <a:avLst/>
          </a:prstGeom>
          <a:effectLst>
            <a:outerShdw dist="25400" dir="2700000" algn="tl" rotWithShape="0">
              <a:prstClr val="black">
                <a:alpha val="40000"/>
              </a:prstClr>
            </a:outerShdw>
          </a:effectLst>
        </p:spPr>
        <p:txBody>
          <a:bodyPr wrap="square" lIns="91428" tIns="45713" rIns="91428" bIns="45713">
            <a:spAutoFit/>
            <a:scene3d>
              <a:camera prst="orthographicFront"/>
              <a:lightRig rig="threePt" dir="t"/>
            </a:scene3d>
          </a:bodyPr>
          <a:lstStyle/>
          <a:p>
            <a:pPr algn="r" defTabSz="1219200">
              <a:lnSpc>
                <a:spcPct val="140000"/>
              </a:lnSpc>
            </a:pPr>
            <a:r>
              <a:rPr lang="zh-CN" altLang="en-US" sz="3200" b="1" dirty="0">
                <a:solidFill>
                  <a:srgbClr val="1C075E"/>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 </a:t>
            </a:r>
            <a:r>
              <a:rPr sz="3400" b="1" dirty="0">
                <a:solidFill>
                  <a:srgbClr val="333333"/>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Qingdao Puye Steel Co., Ltd</a:t>
            </a:r>
            <a:r>
              <a:rPr lang="zh-CN" altLang="en-US" sz="3400" b="1" dirty="0">
                <a:solidFill>
                  <a:srgbClr val="333333"/>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t>
            </a:r>
            <a:endParaRPr lang="zh-CN" altLang="en-US" sz="3400" b="1" dirty="0">
              <a:solidFill>
                <a:srgbClr val="1C075E"/>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a:p>
            <a:pPr algn="r" defTabSz="1219200">
              <a:lnSpc>
                <a:spcPct val="140000"/>
              </a:lnSpc>
            </a:pPr>
            <a:r>
              <a:rPr lang="zh-CN" altLang="en-US" sz="3400" b="1" dirty="0">
                <a:solidFill>
                  <a:srgbClr val="3A4A9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青岛</a:t>
            </a:r>
            <a:r>
              <a:rPr lang="zh-CN" altLang="en-US" sz="3400" b="1" dirty="0">
                <a:solidFill>
                  <a:srgbClr val="3A4A9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浦冶钢铁有限公司</a:t>
            </a:r>
            <a:endParaRPr lang="zh-CN" altLang="en-US" sz="3400" b="1" dirty="0">
              <a:solidFill>
                <a:srgbClr val="3A4A9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cxnSp>
        <p:nvCxnSpPr>
          <p:cNvPr id="46" name="直接连接符 5"/>
          <p:cNvCxnSpPr>
            <a:cxnSpLocks noChangeShapeType="1"/>
          </p:cNvCxnSpPr>
          <p:nvPr/>
        </p:nvCxnSpPr>
        <p:spPr bwMode="auto">
          <a:xfrm flipH="1">
            <a:off x="5403850" y="3401060"/>
            <a:ext cx="6156960" cy="0"/>
          </a:xfrm>
          <a:prstGeom prst="line">
            <a:avLst/>
          </a:prstGeom>
          <a:noFill/>
          <a:ln w="22225">
            <a:solidFill>
              <a:srgbClr val="1C075E"/>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图片 7" descr="C:\Users\asus\Desktop\Puye\puye logo.pngpuye logo"/>
          <p:cNvPicPr>
            <a:picLocks noChangeAspect="1"/>
          </p:cNvPicPr>
          <p:nvPr>
            <p:custDataLst>
              <p:tags r:id="rId2"/>
            </p:custDataLst>
          </p:nvPr>
        </p:nvPicPr>
        <p:blipFill>
          <a:blip r:embed="rId3"/>
          <a:srcRect/>
          <a:stretch>
            <a:fillRect/>
          </a:stretch>
        </p:blipFill>
        <p:spPr>
          <a:xfrm>
            <a:off x="10125075" y="3401060"/>
            <a:ext cx="1435735" cy="14357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Title 1"/>
          <p:cNvSpPr txBox="1"/>
          <p:nvPr/>
        </p:nvSpPr>
        <p:spPr>
          <a:xfrm>
            <a:off x="1232747" y="317500"/>
            <a:ext cx="5760720" cy="50630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tainless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P</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late</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4" name="表格 3"/>
          <p:cNvGraphicFramePr/>
          <p:nvPr>
            <p:custDataLst>
              <p:tags r:id="rId1"/>
            </p:custDataLst>
          </p:nvPr>
        </p:nvGraphicFramePr>
        <p:xfrm>
          <a:off x="4746625" y="1526540"/>
          <a:ext cx="7377430" cy="6665595"/>
        </p:xfrm>
        <a:graphic>
          <a:graphicData uri="http://schemas.openxmlformats.org/drawingml/2006/table">
            <a:tbl>
              <a:tblPr firstRow="1" bandRow="1">
                <a:tableStyleId>{2D5ABB26-0587-4C30-8999-92F81FD0307C}</a:tableStyleId>
              </a:tblPr>
              <a:tblGrid>
                <a:gridCol w="1044000"/>
                <a:gridCol w="5904000"/>
              </a:tblGrid>
              <a:tr h="48514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Steel </a:t>
                      </a:r>
                      <a:r>
                        <a:rPr lang="en-US" sz="1200" b="1">
                          <a:solidFill>
                            <a:schemeClr val="bg1"/>
                          </a:solidFill>
                          <a:latin typeface="微软雅黑" panose="020B0503020204020204" pitchFamily="34" charset="-122"/>
                          <a:ea typeface="微软雅黑" panose="020B0503020204020204" pitchFamily="34" charset="-122"/>
                        </a:rPr>
                        <a:t>Grade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201, 202, 301, 302, 303, 304, 304L, 304H, 310S, 316, 316L, 317L, 321,310S 309S, 410, 410S,420, 430, 431, 440A,904L</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60045">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Length</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as required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Width</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45mm-2200mm, As Your Request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Thickness</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0.15mm-180mm, as Your Request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Standard</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AISI,ASTM,DIN,JIS,GB,JIS,SUS,EN,etc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Technique</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Hot rolled / cold rolled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3" name="图片 2" descr="5"/>
          <p:cNvPicPr>
            <a:picLocks noChangeAspect="1"/>
          </p:cNvPicPr>
          <p:nvPr/>
        </p:nvPicPr>
        <p:blipFill>
          <a:blip r:embed="rId2"/>
          <a:srcRect l="4860" t="18204" r="2324" b="10316"/>
          <a:stretch>
            <a:fillRect/>
          </a:stretch>
        </p:blipFill>
        <p:spPr>
          <a:xfrm>
            <a:off x="471170" y="1527175"/>
            <a:ext cx="3992880" cy="2284730"/>
          </a:xfrm>
          <a:prstGeom prst="rect">
            <a:avLst/>
          </a:prstGeom>
          <a:ln w="38100">
            <a:solidFill>
              <a:schemeClr val="tx1"/>
            </a:solidFill>
          </a:ln>
        </p:spPr>
      </p:pic>
      <p:graphicFrame>
        <p:nvGraphicFramePr>
          <p:cNvPr id="5" name="表格 4"/>
          <p:cNvGraphicFramePr/>
          <p:nvPr>
            <p:custDataLst>
              <p:tags r:id="rId3"/>
            </p:custDataLst>
          </p:nvPr>
        </p:nvGraphicFramePr>
        <p:xfrm>
          <a:off x="471170" y="4431665"/>
          <a:ext cx="11549380" cy="2160270"/>
        </p:xfrm>
        <a:graphic>
          <a:graphicData uri="http://schemas.openxmlformats.org/drawingml/2006/table">
            <a:tbl>
              <a:tblPr firstRow="1" bandRow="1">
                <a:tableStyleId>{2D5ABB26-0587-4C30-8999-92F81FD0307C}</a:tableStyleId>
              </a:tblPr>
              <a:tblGrid>
                <a:gridCol w="1719580"/>
                <a:gridCol w="9396000"/>
              </a:tblGrid>
              <a:tr h="360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Surface Treatment</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NO.1 BA 2B 2D 4K 6K 8K NO.4 HL SB PVC coated Polish Mirror Embossed Smooth Bright finish Black</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Thickness Tolerance</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±0.01mm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Application</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en-US" altLang="zh-CN" sz="1400" b="1">
                          <a:ln>
                            <a:noFill/>
                          </a:ln>
                          <a:latin typeface="微软雅黑" panose="020B0503020204020204" pitchFamily="34" charset="-122"/>
                          <a:ea typeface="微软雅黑" panose="020B0503020204020204" pitchFamily="34" charset="-122"/>
                        </a:rPr>
                        <a:t>M</a:t>
                      </a:r>
                      <a:r>
                        <a:rPr lang="zh-CN" altLang="en-US" sz="1400" b="1">
                          <a:ln>
                            <a:noFill/>
                          </a:ln>
                          <a:latin typeface="微软雅黑" panose="020B0503020204020204" pitchFamily="34" charset="-122"/>
                          <a:ea typeface="微软雅黑" panose="020B0503020204020204" pitchFamily="34" charset="-122"/>
                        </a:rPr>
                        <a:t>achinery, electric power, textiles, rubber, food, medical equipment, aviation, petroleum </a:t>
                      </a:r>
                      <a:r>
                        <a:rPr lang="en-US" altLang="zh-CN" sz="1400" b="1">
                          <a:ln>
                            <a:noFill/>
                          </a:ln>
                          <a:latin typeface="微软雅黑" panose="020B0503020204020204" pitchFamily="34" charset="-122"/>
                          <a:ea typeface="微软雅黑" panose="020B0503020204020204" pitchFamily="34" charset="-122"/>
                        </a:rPr>
                        <a:t>ect.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MOQ</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 ton</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Export Packing</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atin typeface="微软雅黑" panose="020B0503020204020204" pitchFamily="34" charset="-122"/>
                          <a:ea typeface="微软雅黑" panose="020B0503020204020204" pitchFamily="34" charset="-122"/>
                        </a:rPr>
                        <a:t>Standard Export Seaworthy Package.Suit for all kinds of transport,or as required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747" y="317500"/>
            <a:ext cx="5760720" cy="50630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tainless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trip</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4" name="表格 3"/>
          <p:cNvGraphicFramePr/>
          <p:nvPr>
            <p:custDataLst>
              <p:tags r:id="rId1"/>
            </p:custDataLst>
          </p:nvPr>
        </p:nvGraphicFramePr>
        <p:xfrm>
          <a:off x="4649470" y="1202055"/>
          <a:ext cx="7377430" cy="4686300"/>
        </p:xfrm>
        <a:graphic>
          <a:graphicData uri="http://schemas.openxmlformats.org/drawingml/2006/table">
            <a:tbl>
              <a:tblPr firstRow="1" bandRow="1">
                <a:tableStyleId>{2D5ABB26-0587-4C30-8999-92F81FD0307C}</a:tableStyleId>
              </a:tblPr>
              <a:tblGrid>
                <a:gridCol w="1512000"/>
                <a:gridCol w="5657850"/>
              </a:tblGrid>
              <a:tr h="360045">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Name</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Stainless steel strip</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Grade</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201, 304, 316, 316L, 410, 430, 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Standard</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JIS, AISI, ASTM, DIN, TUV,BV,SUS,etc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Thickness</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0.25 - 3mm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Width</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600mm - 1500mm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Length</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2000/2438/3048mm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Size</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1000mm*2000mm, 1219mm*2438mm, 1219mm*3048mm, or as required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Color</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Golden, Black , Sapphire Blue, Brown, Rose gold, Bronze, Purple, gray, silver, Champagne, violet, blue diamond, 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Application</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architectural decoration, elevator decoration, kitchen equipment, ceiling, cabinet, </a:t>
                      </a:r>
                      <a:r>
                        <a:rPr lang="zh-CN" altLang="en-US" sz="1400" b="1">
                          <a:ln>
                            <a:noFill/>
                          </a:ln>
                          <a:latin typeface="微软雅黑" panose="020B0503020204020204" pitchFamily="34" charset="-122"/>
                          <a:ea typeface="微软雅黑" panose="020B0503020204020204" pitchFamily="34" charset="-122"/>
                          <a:sym typeface="+mn-ea"/>
                        </a:rPr>
                        <a:t>kitchen sink</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Lead time</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7 to 25 working days after the receipt of 30% deposit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5052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Payment terms</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sym typeface="+mn-ea"/>
                        </a:rPr>
                        <a:t>T/T, </a:t>
                      </a:r>
                      <a:r>
                        <a:rPr lang="zh-CN" altLang="en-US" sz="1400" b="1">
                          <a:ln>
                            <a:noFill/>
                          </a:ln>
                          <a:latin typeface="微软雅黑" panose="020B0503020204020204" pitchFamily="34" charset="-122"/>
                          <a:ea typeface="微软雅黑" panose="020B0503020204020204" pitchFamily="34" charset="-122"/>
                        </a:rPr>
                        <a:t>30% deposit, 70% balance before shipment or LC at sight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Packing</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fontAlgn="auto">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Wooden pallet or according to customer's request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3" name="图片 2" descr="3"/>
          <p:cNvPicPr>
            <a:picLocks noChangeAspect="1"/>
          </p:cNvPicPr>
          <p:nvPr/>
        </p:nvPicPr>
        <p:blipFill>
          <a:blip r:embed="rId2"/>
          <a:stretch>
            <a:fillRect/>
          </a:stretch>
        </p:blipFill>
        <p:spPr>
          <a:xfrm>
            <a:off x="255905" y="1202055"/>
            <a:ext cx="4157345" cy="4686300"/>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747" y="317500"/>
            <a:ext cx="5760720" cy="50630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stainless steel channel</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6" name="表格 5"/>
          <p:cNvGraphicFramePr/>
          <p:nvPr>
            <p:custDataLst>
              <p:tags r:id="rId1"/>
            </p:custDataLst>
          </p:nvPr>
        </p:nvGraphicFramePr>
        <p:xfrm>
          <a:off x="3841750" y="1354455"/>
          <a:ext cx="8114030" cy="4793615"/>
        </p:xfrm>
        <a:graphic>
          <a:graphicData uri="http://schemas.openxmlformats.org/drawingml/2006/table">
            <a:tbl>
              <a:tblPr>
                <a:tableStyleId>{2D5ABB26-0587-4C30-8999-92F81FD0307C}</a:tableStyleId>
              </a:tblPr>
              <a:tblGrid>
                <a:gridCol w="1833245"/>
                <a:gridCol w="6280785"/>
              </a:tblGrid>
              <a:tr h="75120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Material</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201, 202, 301, 302, 304, 304L, 310S, 316, 316L, 321, 430, 430A, 309S, 2205, 2507, 2520, 430 , 410, 440, 904Lect, Or Customized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40449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Surface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BA, 2B, 2D, 4K, 6K, 8K, NO.4, HL, SB, Embossed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0449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Thinckness</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5#-150#</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0386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Length</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1000mm~8000mm or customized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0449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Payment terms</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L/C T/T (30%DEPOSIT)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0449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Stock or not</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enough stock</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0386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Sample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Provided Freely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04495">
                <a:tc rowSpan="3">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Container Size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20ft GP: 5898mm(Length)x2352mm(Width)x2393mm(High)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0386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905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40ft GP: 12032mm(Length)x2352mm(Width)x2393mm(High)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0386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270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40ft HC: 12032mm(Lengh)x2352mm(Width)x2698mm(High)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0449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Delivery time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Fast delievery in 7 days,up to order quantity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3" name="图片 2" descr="1"/>
          <p:cNvPicPr>
            <a:picLocks noChangeAspect="1"/>
          </p:cNvPicPr>
          <p:nvPr/>
        </p:nvPicPr>
        <p:blipFill>
          <a:blip r:embed="rId2"/>
          <a:stretch>
            <a:fillRect/>
          </a:stretch>
        </p:blipFill>
        <p:spPr>
          <a:xfrm>
            <a:off x="254000" y="2781935"/>
            <a:ext cx="3353435" cy="3353435"/>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747" y="317500"/>
            <a:ext cx="5760720" cy="50630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tainless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B</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ars</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pic>
        <p:nvPicPr>
          <p:cNvPr id="4" name="图片 3" descr="2"/>
          <p:cNvPicPr>
            <a:picLocks noChangeAspect="1"/>
          </p:cNvPicPr>
          <p:nvPr/>
        </p:nvPicPr>
        <p:blipFill>
          <a:blip r:embed="rId1"/>
          <a:stretch>
            <a:fillRect/>
          </a:stretch>
        </p:blipFill>
        <p:spPr>
          <a:xfrm>
            <a:off x="1330960" y="823595"/>
            <a:ext cx="4086860" cy="2763520"/>
          </a:xfrm>
          <a:prstGeom prst="rect">
            <a:avLst/>
          </a:prstGeom>
        </p:spPr>
      </p:pic>
      <p:graphicFrame>
        <p:nvGraphicFramePr>
          <p:cNvPr id="6" name="表格 5"/>
          <p:cNvGraphicFramePr/>
          <p:nvPr>
            <p:custDataLst>
              <p:tags r:id="rId2"/>
            </p:custDataLst>
          </p:nvPr>
        </p:nvGraphicFramePr>
        <p:xfrm>
          <a:off x="660400" y="3718560"/>
          <a:ext cx="10872000" cy="2426970"/>
        </p:xfrm>
        <a:graphic>
          <a:graphicData uri="http://schemas.openxmlformats.org/drawingml/2006/table">
            <a:tbl>
              <a:tblPr>
                <a:tableStyleId>{2D5ABB26-0587-4C30-8999-92F81FD0307C}</a:tableStyleId>
              </a:tblPr>
              <a:tblGrid>
                <a:gridCol w="1804035"/>
                <a:gridCol w="9067965"/>
              </a:tblGrid>
              <a:tr h="41148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Application</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fontAlgn="auto">
                        <a:lnSpc>
                          <a:spcPct val="100000"/>
                        </a:lnSpc>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Widely used in petroleum,</a:t>
                      </a:r>
                      <a:r>
                        <a:rPr lang="en-US" altLang="zh-CN" sz="1200" b="1">
                          <a:ln>
                            <a:noFill/>
                          </a:ln>
                          <a:latin typeface="微软雅黑" panose="020B0503020204020204" pitchFamily="34" charset="-122"/>
                          <a:ea typeface="微软雅黑" panose="020B0503020204020204" pitchFamily="34" charset="-122"/>
                        </a:rPr>
                        <a:t> </a:t>
                      </a:r>
                      <a:r>
                        <a:rPr lang="zh-CN" altLang="en-US" sz="1200" b="1">
                          <a:ln>
                            <a:noFill/>
                          </a:ln>
                          <a:latin typeface="微软雅黑" panose="020B0503020204020204" pitchFamily="34" charset="-122"/>
                          <a:ea typeface="微软雅黑" panose="020B0503020204020204" pitchFamily="34" charset="-122"/>
                        </a:rPr>
                        <a:t>chemical industry,</a:t>
                      </a:r>
                      <a:r>
                        <a:rPr lang="en-US" altLang="zh-CN" sz="1200" b="1">
                          <a:ln>
                            <a:noFill/>
                          </a:ln>
                          <a:latin typeface="微软雅黑" panose="020B0503020204020204" pitchFamily="34" charset="-122"/>
                          <a:ea typeface="微软雅黑" panose="020B0503020204020204" pitchFamily="34" charset="-122"/>
                          <a:sym typeface="+mn-ea"/>
                        </a:rPr>
                        <a:t> </a:t>
                      </a:r>
                      <a:r>
                        <a:rPr lang="zh-CN" altLang="en-US" sz="1200" b="1">
                          <a:ln>
                            <a:noFill/>
                          </a:ln>
                          <a:latin typeface="微软雅黑" panose="020B0503020204020204" pitchFamily="34" charset="-122"/>
                          <a:ea typeface="微软雅黑" panose="020B0503020204020204" pitchFamily="34" charset="-122"/>
                          <a:sym typeface="+mn-ea"/>
                        </a:rPr>
                        <a:t>construction, energy,</a:t>
                      </a:r>
                      <a:r>
                        <a:rPr lang="en-US" altLang="zh-CN" sz="1200" b="1">
                          <a:ln>
                            <a:noFill/>
                          </a:ln>
                          <a:latin typeface="微软雅黑" panose="020B0503020204020204" pitchFamily="34" charset="-122"/>
                          <a:ea typeface="微软雅黑" panose="020B0503020204020204" pitchFamily="34" charset="-122"/>
                          <a:sym typeface="+mn-ea"/>
                        </a:rPr>
                        <a:t> </a:t>
                      </a:r>
                      <a:r>
                        <a:rPr lang="zh-CN" altLang="en-US" sz="1200" b="1">
                          <a:ln>
                            <a:noFill/>
                          </a:ln>
                          <a:latin typeface="微软雅黑" panose="020B0503020204020204" pitchFamily="34" charset="-122"/>
                          <a:ea typeface="微软雅黑" panose="020B0503020204020204" pitchFamily="34" charset="-122"/>
                          <a:sym typeface="+mn-ea"/>
                        </a:rPr>
                        <a:t>machinery</a:t>
                      </a:r>
                      <a:r>
                        <a:rPr lang="zh-CN" altLang="en-US" sz="1200" b="1">
                          <a:ln>
                            <a:noFill/>
                          </a:ln>
                          <a:latin typeface="微软雅黑" panose="020B0503020204020204" pitchFamily="34" charset="-122"/>
                          <a:ea typeface="微软雅黑" panose="020B0503020204020204" pitchFamily="34" charset="-122"/>
                          <a:sym typeface="+mn-ea"/>
                        </a:rPr>
                        <a:t>,</a:t>
                      </a:r>
                      <a:r>
                        <a:rPr lang="en-US" altLang="zh-CN" sz="1200" b="1">
                          <a:ln>
                            <a:noFill/>
                          </a:ln>
                          <a:latin typeface="微软雅黑" panose="020B0503020204020204" pitchFamily="34" charset="-122"/>
                          <a:ea typeface="微软雅黑" panose="020B0503020204020204" pitchFamily="34" charset="-122"/>
                          <a:sym typeface="+mn-ea"/>
                        </a:rPr>
                        <a:t> </a:t>
                      </a:r>
                      <a:r>
                        <a:rPr lang="zh-CN" altLang="en-US" sz="1200" b="1">
                          <a:ln>
                            <a:noFill/>
                          </a:ln>
                          <a:latin typeface="微软雅黑" panose="020B0503020204020204" pitchFamily="34" charset="-122"/>
                          <a:ea typeface="微软雅黑" panose="020B0503020204020204" pitchFamily="34" charset="-122"/>
                          <a:sym typeface="+mn-ea"/>
                        </a:rPr>
                        <a:t>boiler fields.</a:t>
                      </a:r>
                      <a:endParaRPr lang="en-US" altLang="zh-CN"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288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Lead Time</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lnSpc>
                          <a:spcPct val="100000"/>
                        </a:lnSpc>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7-15 working days after the receipt of 30% deposit</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7655">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Payment Terms</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lnSpc>
                          <a:spcPct val="100000"/>
                        </a:lnSpc>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30% TT for deposit,70% TT /70% LC at sight balance before shipment</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Price Terms</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lnSpc>
                          <a:spcPct val="100000"/>
                        </a:lnSpc>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FOB, EXW, CIF, CFR</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000">
                <a:tc>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Packing</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lnSpc>
                          <a:spcPct val="100000"/>
                        </a:lnSpc>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Standard Seaworthy Package or according to customer's requirements</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7655">
                <a:tc rowSpan="3">
                  <a:txBody>
                    <a:bodyPr/>
                    <a:p>
                      <a:pPr indent="0" algn="ctr">
                        <a:buNone/>
                      </a:pPr>
                      <a:r>
                        <a:rPr lang="en-US" sz="1200" b="1">
                          <a:solidFill>
                            <a:schemeClr val="bg1"/>
                          </a:solidFill>
                          <a:latin typeface="微软雅黑" panose="020B0503020204020204" pitchFamily="34" charset="-122"/>
                          <a:ea typeface="微软雅黑" panose="020B0503020204020204" pitchFamily="34" charset="-122"/>
                        </a:rPr>
                        <a:t>Container Size</a:t>
                      </a:r>
                      <a:endParaRPr lang="en-US" alt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lnSpc>
                          <a:spcPct val="100000"/>
                        </a:lnSpc>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0ft GP:5898mm(Length)x2352mm(Width)x2393mm(High) 24-26CBM40ft </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0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9050">
                      <a:solidFill>
                        <a:schemeClr val="tx1"/>
                      </a:solidFill>
                      <a:prstDash val="solid"/>
                    </a:lnB>
                  </a:tcPr>
                </a:tc>
                <a:tc>
                  <a:txBody>
                    <a:bodyPr/>
                    <a:p>
                      <a:pPr marL="114300" algn="l">
                        <a:lnSpc>
                          <a:spcPct val="100000"/>
                        </a:lnSpc>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GP:12032mm(Length)x2352mm(Width)x2393mm(High) 54CBM</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0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38100">
                      <a:solidFill>
                        <a:schemeClr val="tx1"/>
                      </a:solidFill>
                      <a:prstDash val="solid"/>
                    </a:lnB>
                  </a:tcPr>
                </a:tc>
                <a:tc>
                  <a:txBody>
                    <a:bodyPr/>
                    <a:p>
                      <a:pPr marL="114300" algn="l">
                        <a:lnSpc>
                          <a:spcPct val="100000"/>
                        </a:lnSpc>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40ft HC:12032mm(Length)x2352mm(Width)x2698mm(High) 68CBM</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graphicFrame>
        <p:nvGraphicFramePr>
          <p:cNvPr id="2" name="表格 1"/>
          <p:cNvGraphicFramePr/>
          <p:nvPr>
            <p:custDataLst>
              <p:tags r:id="rId3"/>
            </p:custDataLst>
          </p:nvPr>
        </p:nvGraphicFramePr>
        <p:xfrm>
          <a:off x="6243320" y="1316990"/>
          <a:ext cx="5288915" cy="1911985"/>
        </p:xfrm>
        <a:graphic>
          <a:graphicData uri="http://schemas.openxmlformats.org/drawingml/2006/table">
            <a:tbl>
              <a:tblPr>
                <a:tableStyleId>{2D5ABB26-0587-4C30-8999-92F81FD0307C}</a:tableStyleId>
              </a:tblPr>
              <a:tblGrid>
                <a:gridCol w="1224000"/>
                <a:gridCol w="4064635"/>
              </a:tblGrid>
              <a:tr h="335280">
                <a:tc>
                  <a:txBody>
                    <a:bodyPr/>
                    <a:p>
                      <a:pPr algn="ctr">
                        <a:lnSpc>
                          <a:spcPct val="120000"/>
                        </a:lnSpc>
                        <a:buClrTx/>
                        <a:buSzTx/>
                        <a:buFontTx/>
                        <a:buNone/>
                      </a:pPr>
                      <a:r>
                        <a:rPr lang="en-US" altLang="zh-CN" sz="1200" b="1">
                          <a:ln>
                            <a:noFill/>
                          </a:ln>
                          <a:solidFill>
                            <a:schemeClr val="bg1"/>
                          </a:solidFill>
                          <a:latin typeface="微软雅黑" panose="020B0503020204020204" pitchFamily="34" charset="-122"/>
                          <a:ea typeface="微软雅黑" panose="020B0503020204020204" pitchFamily="34" charset="-122"/>
                        </a:rPr>
                        <a:t>Steel Grade</a:t>
                      </a:r>
                      <a:endParaRPr lang="en-US" altLang="zh-CN" sz="12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201, 202 , 304 , 304L , 304H , 309, 309S , 310 etc.</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tcPr>
                </a:tc>
              </a:tr>
              <a:tr h="288290">
                <a:tc>
                  <a:txBody>
                    <a:bodyPr/>
                    <a:p>
                      <a:pPr algn="ctr">
                        <a:lnSpc>
                          <a:spcPct val="120000"/>
                        </a:lnSpc>
                        <a:buClrTx/>
                        <a:buSzTx/>
                        <a:buFontTx/>
                        <a:buNone/>
                      </a:pPr>
                      <a:r>
                        <a:rPr lang="zh-CN" altLang="en-US" sz="1200" b="1">
                          <a:ln>
                            <a:noFill/>
                          </a:ln>
                          <a:solidFill>
                            <a:schemeClr val="bg1"/>
                          </a:solidFill>
                          <a:latin typeface="微软雅黑" panose="020B0503020204020204" pitchFamily="34" charset="-122"/>
                          <a:ea typeface="微软雅黑" panose="020B0503020204020204" pitchFamily="34" charset="-122"/>
                        </a:rPr>
                        <a:t>Surface Finish</a:t>
                      </a:r>
                      <a:endParaRPr lang="zh-CN" altLang="en-US" sz="12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Polish bright black</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tcPr>
                </a:tc>
              </a:tr>
              <a:tr h="288290">
                <a:tc>
                  <a:txBody>
                    <a:bodyPr/>
                    <a:p>
                      <a:pPr algn="ctr">
                        <a:lnSpc>
                          <a:spcPct val="120000"/>
                        </a:lnSpc>
                        <a:buClrTx/>
                        <a:buSzTx/>
                        <a:buFontTx/>
                        <a:buNone/>
                      </a:pPr>
                      <a:r>
                        <a:rPr lang="zh-CN" altLang="en-US" sz="1200" b="1">
                          <a:ln>
                            <a:noFill/>
                          </a:ln>
                          <a:solidFill>
                            <a:schemeClr val="bg1"/>
                          </a:solidFill>
                          <a:latin typeface="微软雅黑" panose="020B0503020204020204" pitchFamily="34" charset="-122"/>
                          <a:ea typeface="微软雅黑" panose="020B0503020204020204" pitchFamily="34" charset="-122"/>
                        </a:rPr>
                        <a:t>Standard</a:t>
                      </a:r>
                      <a:endParaRPr lang="zh-CN" altLang="en-US" sz="12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JIS/SUS/GB/DIN/ASTM/AISI/EN</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tcPr>
                </a:tc>
              </a:tr>
              <a:tr h="288000">
                <a:tc>
                  <a:txBody>
                    <a:bodyPr/>
                    <a:p>
                      <a:pPr algn="ctr">
                        <a:lnSpc>
                          <a:spcPct val="120000"/>
                        </a:lnSpc>
                        <a:buClrTx/>
                        <a:buSzTx/>
                        <a:buFontTx/>
                        <a:buNone/>
                      </a:pPr>
                      <a:r>
                        <a:rPr lang="zh-CN" altLang="en-US" sz="1200" b="1">
                          <a:ln>
                            <a:noFill/>
                          </a:ln>
                          <a:solidFill>
                            <a:schemeClr val="bg1"/>
                          </a:solidFill>
                          <a:latin typeface="微软雅黑" panose="020B0503020204020204" pitchFamily="34" charset="-122"/>
                          <a:ea typeface="微软雅黑" panose="020B0503020204020204" pitchFamily="34" charset="-122"/>
                        </a:rPr>
                        <a:t>Technique</a:t>
                      </a:r>
                      <a:endParaRPr lang="zh-CN" altLang="en-US" sz="12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Cold Rolled; Hot Rolled</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tcPr>
                </a:tc>
              </a:tr>
              <a:tr h="288000">
                <a:tc>
                  <a:txBody>
                    <a:bodyPr/>
                    <a:p>
                      <a:pPr algn="ctr">
                        <a:lnSpc>
                          <a:spcPct val="120000"/>
                        </a:lnSpc>
                        <a:buClrTx/>
                        <a:buSzTx/>
                        <a:buFontTx/>
                        <a:buNone/>
                      </a:pPr>
                      <a:r>
                        <a:rPr lang="zh-CN" altLang="en-US" sz="1200" b="1">
                          <a:ln>
                            <a:noFill/>
                          </a:ln>
                          <a:solidFill>
                            <a:schemeClr val="bg1"/>
                          </a:solidFill>
                          <a:latin typeface="微软雅黑" panose="020B0503020204020204" pitchFamily="34" charset="-122"/>
                          <a:ea typeface="微软雅黑" panose="020B0503020204020204" pitchFamily="34" charset="-122"/>
                        </a:rPr>
                        <a:t>Diameter</a:t>
                      </a:r>
                      <a:endParaRPr lang="zh-CN" altLang="en-US" sz="12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3-480mm</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tcPr>
                </a:tc>
              </a:tr>
              <a:tr h="288000">
                <a:tc>
                  <a:txBody>
                    <a:bodyPr/>
                    <a:p>
                      <a:pPr algn="ctr">
                        <a:lnSpc>
                          <a:spcPct val="120000"/>
                        </a:lnSpc>
                        <a:buClrTx/>
                        <a:buSzTx/>
                        <a:buFontTx/>
                        <a:buNone/>
                      </a:pPr>
                      <a:r>
                        <a:rPr lang="zh-CN" altLang="en-US" sz="1200" b="1">
                          <a:ln>
                            <a:noFill/>
                          </a:ln>
                          <a:solidFill>
                            <a:schemeClr val="bg1"/>
                          </a:solidFill>
                          <a:latin typeface="微软雅黑" panose="020B0503020204020204" pitchFamily="34" charset="-122"/>
                          <a:ea typeface="微软雅黑" panose="020B0503020204020204" pitchFamily="34" charset="-122"/>
                        </a:rPr>
                        <a:t>Length</a:t>
                      </a:r>
                      <a:endParaRPr lang="zh-CN" altLang="en-US" sz="12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3000mm, 4000mm, 6000mm,12000mm,or as required.</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23222" y="317500"/>
            <a:ext cx="5760720" cy="50630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tainless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P</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ipe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ube</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pic>
        <p:nvPicPr>
          <p:cNvPr id="2" name="图片 1" descr="3"/>
          <p:cNvPicPr>
            <a:picLocks noChangeAspect="1"/>
          </p:cNvPicPr>
          <p:nvPr/>
        </p:nvPicPr>
        <p:blipFill>
          <a:blip r:embed="rId1"/>
          <a:stretch>
            <a:fillRect/>
          </a:stretch>
        </p:blipFill>
        <p:spPr>
          <a:xfrm>
            <a:off x="628015" y="3923665"/>
            <a:ext cx="2597150" cy="2488565"/>
          </a:xfrm>
          <a:prstGeom prst="rect">
            <a:avLst/>
          </a:prstGeom>
          <a:ln w="38100">
            <a:solidFill>
              <a:schemeClr val="tx1"/>
            </a:solidFill>
          </a:ln>
        </p:spPr>
      </p:pic>
      <p:graphicFrame>
        <p:nvGraphicFramePr>
          <p:cNvPr id="4" name="表格 3"/>
          <p:cNvGraphicFramePr/>
          <p:nvPr>
            <p:custDataLst>
              <p:tags r:id="rId2"/>
            </p:custDataLst>
          </p:nvPr>
        </p:nvGraphicFramePr>
        <p:xfrm>
          <a:off x="3900170" y="3871595"/>
          <a:ext cx="7910830" cy="2592705"/>
        </p:xfrm>
        <a:graphic>
          <a:graphicData uri="http://schemas.openxmlformats.org/drawingml/2006/table">
            <a:tbl>
              <a:tblPr firstRow="1" bandRow="1">
                <a:tableStyleId>{2D5ABB26-0587-4C30-8999-92F81FD0307C}</a:tableStyleId>
              </a:tblPr>
              <a:tblGrid>
                <a:gridCol w="1844040"/>
                <a:gridCol w="6066790"/>
              </a:tblGrid>
              <a:tr h="28829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Packing</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Industry standard packaging or according to client's requirement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28829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Payment terms</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30%T/T in advance, the balance against the B/L copy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29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Stock or not</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5000 tons per month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7655">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Sample</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Provided Freely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000">
                <a:tc rowSpan="3">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Container Size</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20ft GP: 5898mm(Length)x2352mm(Width)x2393mm(High)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000">
                <a:tc vMerge="1">
                  <a:tcPr>
                    <a:lnL w="38100">
                      <a:solidFill>
                        <a:schemeClr val="tx1"/>
                      </a:solidFill>
                      <a:prstDash val="solid"/>
                    </a:lnL>
                    <a:lnR w="12700">
                      <a:solidFill>
                        <a:schemeClr val="tx1"/>
                      </a:solidFill>
                      <a:prstDash val="solid"/>
                    </a:lnR>
                    <a:lnT w="19050">
                      <a:solidFill>
                        <a:schemeClr val="tx1"/>
                      </a:solidFill>
                      <a:prstDash val="solid"/>
                    </a:lnT>
                    <a:lnB w="1905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40ft GP: 12032mm(Length)x2352mm(Width)x2393mm(High)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000">
                <a:tc vMerge="1">
                  <a:tcPr>
                    <a:lnL w="38100">
                      <a:solidFill>
                        <a:schemeClr val="tx1"/>
                      </a:solidFill>
                      <a:prstDash val="solid"/>
                    </a:lnL>
                    <a:lnR w="12700">
                      <a:solidFill>
                        <a:schemeClr val="tx1"/>
                      </a:solidFill>
                      <a:prstDash val="solid"/>
                    </a:lnR>
                    <a:lnT w="19050">
                      <a:solidFill>
                        <a:schemeClr val="tx1"/>
                      </a:solidFill>
                      <a:prstDash val="solid"/>
                    </a:lnT>
                    <a:lnB w="1270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40ft HC: 12032mm(Lengh)x2352mm(Width)x2698mm(High)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00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Delivery time</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Fast delievery in 7 days,up to order quantity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800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Note</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We can produce other sizes as the customers' requirement.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graphicFrame>
        <p:nvGraphicFramePr>
          <p:cNvPr id="3" name="表格 2"/>
          <p:cNvGraphicFramePr/>
          <p:nvPr>
            <p:custDataLst>
              <p:tags r:id="rId3"/>
            </p:custDataLst>
          </p:nvPr>
        </p:nvGraphicFramePr>
        <p:xfrm>
          <a:off x="594995" y="1043940"/>
          <a:ext cx="11216005" cy="2589530"/>
        </p:xfrm>
        <a:graphic>
          <a:graphicData uri="http://schemas.openxmlformats.org/drawingml/2006/table">
            <a:tbl>
              <a:tblPr firstRow="1" bandRow="1">
                <a:tableStyleId>{2D5ABB26-0587-4C30-8999-92F81FD0307C}</a:tableStyleId>
              </a:tblPr>
              <a:tblGrid>
                <a:gridCol w="1431925"/>
                <a:gridCol w="9784080"/>
              </a:tblGrid>
              <a:tr h="313690">
                <a:tc rowSpan="2">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Technology</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Hot Rolled Industrial Stainless Steel Tube</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50520">
                <a:tc vMerge="1">
                  <a:tcPr>
                    <a:lnL w="38100">
                      <a:solidFill>
                        <a:schemeClr val="tx1"/>
                      </a:solidFill>
                      <a:prstDash val="solid"/>
                    </a:lnL>
                    <a:lnR w="12700">
                      <a:solidFill>
                        <a:schemeClr val="tx1"/>
                      </a:solidFill>
                      <a:prstDash val="solid"/>
                    </a:lnR>
                    <a:lnT w="19050">
                      <a:solidFill>
                        <a:schemeClr val="tx1"/>
                      </a:solidFill>
                      <a:prstDash val="solid"/>
                    </a:lnT>
                    <a:lnB w="1270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Cold Rolled Decorative Stainless Steel Pipe</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Material</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201, 202, 301, 304, 304L, 310S, 316, 316L, 321, 430, 430A, 309S, 2205, 2507, 2520, 430 , 410, 440, 904Lect, </a:t>
                      </a:r>
                      <a:endParaRPr lang="zh-CN" altLang="en-US" sz="1400" b="1">
                        <a:ln>
                          <a:noFill/>
                        </a:ln>
                        <a:latin typeface="微软雅黑" panose="020B0503020204020204" pitchFamily="34" charset="-122"/>
                        <a:ea typeface="微软雅黑" panose="020B0503020204020204" pitchFamily="34" charset="-122"/>
                      </a:endParaRPr>
                    </a:p>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Or Customized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Length</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1-12 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Size</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10x10-100x100 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Standard</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ASTM, JIS, GB, AISI, DIN, BS,EN</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solidFill>
                            <a:schemeClr val="bg1"/>
                          </a:solidFill>
                          <a:latin typeface="微软雅黑" panose="020B0503020204020204" pitchFamily="34" charset="-122"/>
                          <a:ea typeface="微软雅黑" panose="020B0503020204020204" pitchFamily="34" charset="-122"/>
                        </a:rPr>
                        <a:t>Certifications</a:t>
                      </a:r>
                      <a:endParaRPr lang="zh-CN" altLang="en-US" sz="1400" b="1">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ISO 9001 BV SGS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stainless steel welding wire</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4" name="表格 3"/>
          <p:cNvGraphicFramePr/>
          <p:nvPr>
            <p:custDataLst>
              <p:tags r:id="rId1"/>
            </p:custDataLst>
          </p:nvPr>
        </p:nvGraphicFramePr>
        <p:xfrm>
          <a:off x="3402965" y="1651000"/>
          <a:ext cx="3289935" cy="4149090"/>
        </p:xfrm>
        <a:graphic>
          <a:graphicData uri="http://schemas.openxmlformats.org/drawingml/2006/table">
            <a:tbl>
              <a:tblPr firstRow="1" bandRow="1">
                <a:tableStyleId>{2D5ABB26-0587-4C30-8999-92F81FD0307C}</a:tableStyleId>
              </a:tblPr>
              <a:tblGrid>
                <a:gridCol w="1296000"/>
                <a:gridCol w="1993900"/>
              </a:tblGrid>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Standard</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AiSi</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Grade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300 200 400 Series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Length</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as your requirement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Application</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instruction</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C Content (%)</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ISO</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Si Content (%)</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en-US" altLang="zh-CN" sz="1400" b="1">
                          <a:ln>
                            <a:noFill/>
                          </a:ln>
                          <a:latin typeface="微软雅黑" panose="020B0503020204020204" pitchFamily="34" charset="-122"/>
                          <a:ea typeface="微软雅黑" panose="020B0503020204020204" pitchFamily="34" charset="-122"/>
                        </a:rPr>
                        <a:t>S</a:t>
                      </a:r>
                      <a:r>
                        <a:rPr lang="zh-CN" altLang="en-US" sz="1400" b="1">
                          <a:ln>
                            <a:noFill/>
                          </a:ln>
                          <a:latin typeface="微软雅黑" panose="020B0503020204020204" pitchFamily="34" charset="-122"/>
                          <a:ea typeface="微软雅黑" panose="020B0503020204020204" pitchFamily="34" charset="-122"/>
                        </a:rPr>
                        <a:t>tandard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Place of Origin</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China</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Model Number</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201</a:t>
                      </a:r>
                      <a:r>
                        <a:rPr lang="en-US" altLang="zh-CN" sz="1400" b="1">
                          <a:ln>
                            <a:noFill/>
                          </a:ln>
                          <a:latin typeface="微软雅黑" panose="020B0503020204020204" pitchFamily="34" charset="-122"/>
                          <a:ea typeface="微软雅黑" panose="020B0503020204020204" pitchFamily="34" charset="-122"/>
                        </a:rPr>
                        <a:t> </a:t>
                      </a:r>
                      <a:r>
                        <a:rPr lang="zh-CN" altLang="en-US" sz="1400" b="1">
                          <a:ln>
                            <a:noFill/>
                          </a:ln>
                          <a:latin typeface="微软雅黑" panose="020B0503020204020204" pitchFamily="34" charset="-122"/>
                          <a:ea typeface="微软雅黑" panose="020B0503020204020204" pitchFamily="34" charset="-122"/>
                        </a:rPr>
                        <a:t>304 430 316</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Tolerance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Processing Service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Welding, Cutting</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Steel Grade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301, 304, 304L, 310S, 316L, 410 </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3" name="图片 2" descr="5"/>
          <p:cNvPicPr>
            <a:picLocks noChangeAspect="1"/>
          </p:cNvPicPr>
          <p:nvPr/>
        </p:nvPicPr>
        <p:blipFill>
          <a:blip r:embed="rId2"/>
          <a:srcRect l="24755" t="23528" r="25075" b="11662"/>
          <a:stretch>
            <a:fillRect/>
          </a:stretch>
        </p:blipFill>
        <p:spPr>
          <a:xfrm>
            <a:off x="751840" y="1651000"/>
            <a:ext cx="2372360" cy="4148455"/>
          </a:xfrm>
          <a:prstGeom prst="rect">
            <a:avLst/>
          </a:prstGeom>
          <a:ln w="38100">
            <a:solidFill>
              <a:schemeClr val="tx1"/>
            </a:solidFill>
          </a:ln>
        </p:spPr>
      </p:pic>
      <p:graphicFrame>
        <p:nvGraphicFramePr>
          <p:cNvPr id="8" name="表格 7"/>
          <p:cNvGraphicFramePr/>
          <p:nvPr>
            <p:custDataLst>
              <p:tags r:id="rId3"/>
            </p:custDataLst>
          </p:nvPr>
        </p:nvGraphicFramePr>
        <p:xfrm>
          <a:off x="6971665" y="1651635"/>
          <a:ext cx="4462780" cy="4152900"/>
        </p:xfrm>
        <a:graphic>
          <a:graphicData uri="http://schemas.openxmlformats.org/drawingml/2006/table">
            <a:tbl>
              <a:tblPr firstRow="1" bandRow="1">
                <a:tableStyleId>{2D5ABB26-0587-4C30-8999-92F81FD0307C}</a:tableStyleId>
              </a:tblPr>
              <a:tblGrid>
                <a:gridCol w="1224280"/>
                <a:gridCol w="3238500"/>
              </a:tblGrid>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Surface Finish</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2B</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Delivery Time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15-21 days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Product Name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Stainless Seel Wire</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Material</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201/301/304/309/310/316/316L</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Type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Soft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Surface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Bright Finish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Usage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Industry Machine</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MOQ</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100 kgs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Diameter</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0.1-50mm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Packing</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Standard Seaworthy Package</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Size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0.15-7.5mm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4607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Construction</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7X19 Ect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Stainless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W</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ire</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r>
              <a:rPr kumimoji="0" lang="zh-CN" alt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不锈钢丝</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4" name="表格 3"/>
          <p:cNvGraphicFramePr/>
          <p:nvPr>
            <p:custDataLst>
              <p:tags r:id="rId1"/>
            </p:custDataLst>
          </p:nvPr>
        </p:nvGraphicFramePr>
        <p:xfrm>
          <a:off x="4036060" y="1487170"/>
          <a:ext cx="7679690" cy="4241800"/>
        </p:xfrm>
        <a:graphic>
          <a:graphicData uri="http://schemas.openxmlformats.org/drawingml/2006/table">
            <a:tbl>
              <a:tblPr firstRow="1" bandRow="1">
                <a:tableStyleId>{2D5ABB26-0587-4C30-8999-92F81FD0307C}</a:tableStyleId>
              </a:tblPr>
              <a:tblGrid>
                <a:gridCol w="1788795"/>
                <a:gridCol w="5890895"/>
              </a:tblGrid>
              <a:tr h="50546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Product Name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Stainless Steel Wire</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Material</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201, 202, 301, 302, 304, 304L, 310S, 316, 316L, 321, 430, 430A, 309S, 2205, 2507, 2520, 430 , 410, 440, 904Lect, Or Customized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Length</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As customer’s demands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Diameter</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0.3~6.0mm ,as customer’s demands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Surface Finsh</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Coated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Certifications</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ISO 9001 BV SGS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Packing</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Industry standard packaging or according to client's requirement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rowSpan="2">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Brand</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TISCO,ZPSS,Baosteel,POSCO,LISCO,YUSCO,Ansteel, QPSS,JISCO,HXSCO,</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270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Chengde,Yongjin,Tsingshan,Shouyang,HW</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Payment terms</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30%T/T in advance, the balance against the B/L copy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Delivery time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Fast delievery in 7 days,up to order quantity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Warehose Stcok</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5000 tons per month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2" name="图片 1" descr="c (3)"/>
          <p:cNvPicPr>
            <a:picLocks noChangeAspect="1"/>
          </p:cNvPicPr>
          <p:nvPr/>
        </p:nvPicPr>
        <p:blipFill>
          <a:blip r:embed="rId2"/>
          <a:stretch>
            <a:fillRect/>
          </a:stretch>
        </p:blipFill>
        <p:spPr>
          <a:xfrm>
            <a:off x="634365" y="2316480"/>
            <a:ext cx="2802255" cy="2802255"/>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19" name="文本框 18"/>
          <p:cNvSpPr txBox="1"/>
          <p:nvPr/>
        </p:nvSpPr>
        <p:spPr>
          <a:xfrm>
            <a:off x="6042025" y="3547110"/>
            <a:ext cx="5592445" cy="1106805"/>
          </a:xfrm>
          <a:prstGeom prst="rect">
            <a:avLst/>
          </a:prstGeom>
          <a:noFill/>
          <a:effectLst>
            <a:outerShdw blurRad="50800" dist="38100" dir="2700000" algn="tl" rotWithShape="0">
              <a:prstClr val="black">
                <a:alpha val="40000"/>
              </a:prstClr>
            </a:outerShdw>
          </a:effectLst>
        </p:spPr>
        <p:txBody>
          <a:bodyPr wrap="square" rtlCol="0">
            <a:spAutoFit/>
            <a:scene3d>
              <a:camera prst="orthographicFront"/>
              <a:lightRig rig="threePt" dir="t"/>
            </a:scene3d>
          </a:bodyPr>
          <a:lstStyle/>
          <a:p>
            <a:pPr algn="l" defTabSz="1219200"/>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Carbon Steel</a:t>
            </a:r>
            <a:endPar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Carbon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C</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oil</a:t>
            </a:r>
            <a:endParaRPr kumimoji="0" lang="zh-CN" alt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5" name="表格 4"/>
          <p:cNvGraphicFramePr/>
          <p:nvPr>
            <p:custDataLst>
              <p:tags r:id="rId1"/>
            </p:custDataLst>
          </p:nvPr>
        </p:nvGraphicFramePr>
        <p:xfrm>
          <a:off x="4550410" y="1894205"/>
          <a:ext cx="7259955" cy="3828415"/>
        </p:xfrm>
        <a:graphic>
          <a:graphicData uri="http://schemas.openxmlformats.org/drawingml/2006/table">
            <a:tbl>
              <a:tblPr firstRow="1" bandRow="1">
                <a:tableStyleId>{2D5ABB26-0587-4C30-8999-92F81FD0307C}</a:tableStyleId>
              </a:tblPr>
              <a:tblGrid>
                <a:gridCol w="1986280"/>
                <a:gridCol w="5273675"/>
              </a:tblGrid>
              <a:tr h="45847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Length</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1000-12000mm(All Sizes Can be customzied)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45847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Width</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600mm-1500mm or customized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5847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Thickness</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0.1mm~30mm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5910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Standard</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ASTM, JIS, EN</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5910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Technique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Hot rolled / Cold rolled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5847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Thickness Tolerance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±0.01mm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61785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Material</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Q195,Q215 A,Q215 B,Q215AF,Q215BF,Q235 A,Q235 B,Q235 C,Q235D,Q235BF,</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5847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MOQ</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 ton</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2" name="图片 1" descr="44"/>
          <p:cNvPicPr>
            <a:picLocks noChangeAspect="1"/>
          </p:cNvPicPr>
          <p:nvPr/>
        </p:nvPicPr>
        <p:blipFill>
          <a:blip r:embed="rId2"/>
          <a:srcRect l="23958" t="23843" r="24816" b="25498"/>
          <a:stretch>
            <a:fillRect/>
          </a:stretch>
        </p:blipFill>
        <p:spPr>
          <a:xfrm>
            <a:off x="422910" y="1894840"/>
            <a:ext cx="3731895" cy="3827780"/>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Carbon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heet</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5" name="表格 4"/>
          <p:cNvGraphicFramePr/>
          <p:nvPr>
            <p:custDataLst>
              <p:tags r:id="rId1"/>
            </p:custDataLst>
          </p:nvPr>
        </p:nvGraphicFramePr>
        <p:xfrm>
          <a:off x="4321175" y="1388745"/>
          <a:ext cx="7531735" cy="4680045"/>
        </p:xfrm>
        <a:graphic>
          <a:graphicData uri="http://schemas.openxmlformats.org/drawingml/2006/table">
            <a:tbl>
              <a:tblPr firstRow="1" bandRow="1">
                <a:tableStyleId>{2D5ABB26-0587-4C30-8999-92F81FD0307C}</a:tableStyleId>
              </a:tblPr>
              <a:tblGrid>
                <a:gridCol w="1697990"/>
                <a:gridCol w="5833745"/>
              </a:tblGrid>
              <a:tr h="3600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Thickness</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4-60mm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Width</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1250-2500mm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Length</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1000-12000mm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Place of origin</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Jiangsu, China</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Surface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Black</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Quality test</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we can offer MTC(mill test certificate)</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Payment terms</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L/C</a:t>
                      </a:r>
                      <a:r>
                        <a:rPr lang="en-US" altLang="zh-CN" sz="1400" b="1">
                          <a:ln>
                            <a:noFill/>
                          </a:ln>
                          <a:latin typeface="微软雅黑" panose="020B0503020204020204" pitchFamily="34" charset="-122"/>
                          <a:ea typeface="微软雅黑" panose="020B0503020204020204" pitchFamily="34" charset="-122"/>
                        </a:rPr>
                        <a:t> in sight</a:t>
                      </a:r>
                      <a:r>
                        <a:rPr lang="zh-CN" altLang="en-US" sz="1400" b="1">
                          <a:ln>
                            <a:noFill/>
                          </a:ln>
                          <a:latin typeface="微软雅黑" panose="020B0503020204020204" pitchFamily="34" charset="-122"/>
                          <a:ea typeface="微软雅黑" panose="020B0503020204020204" pitchFamily="34" charset="-122"/>
                        </a:rPr>
                        <a:t>， T/T (30%DEPOSIT)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Iventory</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en-US" altLang="zh-CN" sz="1400" b="1">
                          <a:ln>
                            <a:noFill/>
                          </a:ln>
                          <a:latin typeface="微软雅黑" panose="020B0503020204020204" pitchFamily="34" charset="-122"/>
                          <a:ea typeface="微软雅黑" panose="020B0503020204020204" pitchFamily="34" charset="-122"/>
                        </a:rPr>
                        <a:t>In</a:t>
                      </a:r>
                      <a:r>
                        <a:rPr lang="zh-CN" altLang="en-US" sz="1400" b="1">
                          <a:ln>
                            <a:noFill/>
                          </a:ln>
                          <a:latin typeface="微软雅黑" panose="020B0503020204020204" pitchFamily="34" charset="-122"/>
                          <a:ea typeface="微软雅黑" panose="020B0503020204020204" pitchFamily="34" charset="-122"/>
                        </a:rPr>
                        <a:t> stock</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Sample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Provided Freely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rowSpan="3">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Container Size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20ft GP: 5898mm(Length)x2352mm(Width)x2393mm(High)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905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40ft GP: 12032mm(Length)x2352mm(Width)x2393mm(High)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270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40ft HC: 12032mm(Lengh)x2352mm(Width)x2698mm(High)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Delivery time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Within 7-10 Working Days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2" name="图片 1" descr="26"/>
          <p:cNvPicPr>
            <a:picLocks noChangeAspect="1"/>
          </p:cNvPicPr>
          <p:nvPr/>
        </p:nvPicPr>
        <p:blipFill>
          <a:blip r:embed="rId2"/>
          <a:srcRect t="20777" r="10711" b="11292"/>
          <a:stretch>
            <a:fillRect/>
          </a:stretch>
        </p:blipFill>
        <p:spPr>
          <a:xfrm>
            <a:off x="295275" y="1409065"/>
            <a:ext cx="3731895" cy="1737360"/>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19" name="文本框 18"/>
          <p:cNvSpPr txBox="1"/>
          <p:nvPr/>
        </p:nvSpPr>
        <p:spPr>
          <a:xfrm>
            <a:off x="6042025" y="3547110"/>
            <a:ext cx="5592445" cy="1106805"/>
          </a:xfrm>
          <a:prstGeom prst="rect">
            <a:avLst/>
          </a:prstGeom>
          <a:noFill/>
          <a:effectLst>
            <a:outerShdw blurRad="50800" dist="38100" dir="2700000" algn="tl" rotWithShape="0">
              <a:prstClr val="black">
                <a:alpha val="40000"/>
              </a:prstClr>
            </a:outerShdw>
          </a:effectLst>
        </p:spPr>
        <p:txBody>
          <a:bodyPr wrap="square" rtlCol="0">
            <a:spAutoFit/>
            <a:scene3d>
              <a:camera prst="orthographicFront"/>
              <a:lightRig rig="threePt" dir="t"/>
            </a:scene3d>
          </a:bodyPr>
          <a:lstStyle/>
          <a:p>
            <a:pPr algn="l" defTabSz="1219200"/>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lntroduction</a:t>
            </a:r>
            <a:endPar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Carbon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trip</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4" name="表格 3"/>
          <p:cNvGraphicFramePr/>
          <p:nvPr>
            <p:custDataLst>
              <p:tags r:id="rId1"/>
            </p:custDataLst>
          </p:nvPr>
        </p:nvGraphicFramePr>
        <p:xfrm>
          <a:off x="4502785" y="1071245"/>
          <a:ext cx="7383145" cy="3341370"/>
        </p:xfrm>
        <a:graphic>
          <a:graphicData uri="http://schemas.openxmlformats.org/drawingml/2006/table">
            <a:tbl>
              <a:tblPr firstRow="1" bandRow="1">
                <a:tableStyleId>{2D5ABB26-0587-4C30-8999-92F81FD0307C}</a:tableStyleId>
              </a:tblPr>
              <a:tblGrid>
                <a:gridCol w="1602740"/>
                <a:gridCol w="5780405"/>
              </a:tblGrid>
              <a:tr h="40259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Product Name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Carbon steel strip</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Width</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20mm-600mm or customized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8702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Thickness</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0.2mm~3.0mm / 3.0mm~16mm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5593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Standard</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ASTM, JIS, EN</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243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Technique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Hot rolled / Cold rolled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51562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Surface Treatment</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2B/BA/HL/NO.4/8K/Embossed/Gold/Rose Gold/Black Gold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Thickness Tolerance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±0.01mm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21240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Material</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Q195,Q215 A,Q215 B,Q215AF,Q215BF,Q235 A,Q235 B,Q235 C,Q235D,Q235BF,</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graphicFrame>
        <p:nvGraphicFramePr>
          <p:cNvPr id="6" name="表格 5"/>
          <p:cNvGraphicFramePr/>
          <p:nvPr>
            <p:custDataLst>
              <p:tags r:id="rId2"/>
            </p:custDataLst>
          </p:nvPr>
        </p:nvGraphicFramePr>
        <p:xfrm>
          <a:off x="4502785" y="4486910"/>
          <a:ext cx="7383145" cy="2044065"/>
        </p:xfrm>
        <a:graphic>
          <a:graphicData uri="http://schemas.openxmlformats.org/drawingml/2006/table">
            <a:tbl>
              <a:tblPr firstRow="1" bandRow="1">
                <a:tableStyleId>{2D5ABB26-0587-4C30-8999-92F81FD0307C}</a:tableStyleId>
              </a:tblPr>
              <a:tblGrid>
                <a:gridCol w="1637665"/>
                <a:gridCol w="5745480"/>
              </a:tblGrid>
              <a:tr h="436245">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MOQ</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 ton</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70231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Shipment Time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Within 7 workdays for less 20tons and 10days for less 50tons after receiving deposit or L/C, more 50tons need about 20days.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3688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Export Packing</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Waterproof paper, and steel strip packed.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6863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Capacity</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250,000 tons/year</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7" name="图片 6" descr="carbon steel strip 3"/>
          <p:cNvPicPr>
            <a:picLocks noChangeAspect="1"/>
          </p:cNvPicPr>
          <p:nvPr/>
        </p:nvPicPr>
        <p:blipFill>
          <a:blip r:embed="rId3"/>
          <a:stretch>
            <a:fillRect/>
          </a:stretch>
        </p:blipFill>
        <p:spPr>
          <a:xfrm>
            <a:off x="385445" y="1685290"/>
            <a:ext cx="3862070" cy="3862070"/>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Carbon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P</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ipe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&amp; T</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ube</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5" name="表格 4"/>
          <p:cNvGraphicFramePr/>
          <p:nvPr>
            <p:custDataLst>
              <p:tags r:id="rId1"/>
            </p:custDataLst>
          </p:nvPr>
        </p:nvGraphicFramePr>
        <p:xfrm>
          <a:off x="4997450" y="1546225"/>
          <a:ext cx="6760210" cy="4500880"/>
        </p:xfrm>
        <a:graphic>
          <a:graphicData uri="http://schemas.openxmlformats.org/drawingml/2006/table">
            <a:tbl>
              <a:tblPr firstRow="1" bandRow="1">
                <a:tableStyleId>{2D5ABB26-0587-4C30-8999-92F81FD0307C}</a:tableStyleId>
              </a:tblPr>
              <a:tblGrid>
                <a:gridCol w="2050415"/>
                <a:gridCol w="4709795"/>
              </a:tblGrid>
              <a:tr h="418465">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Length</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12</a:t>
                      </a:r>
                      <a:r>
                        <a:rPr lang="en-US" altLang="zh-CN" sz="1400" b="1">
                          <a:ln>
                            <a:noFill/>
                          </a:ln>
                          <a:latin typeface="微软雅黑" panose="020B0503020204020204" pitchFamily="34" charset="-122"/>
                          <a:ea typeface="微软雅黑" panose="020B0503020204020204" pitchFamily="34" charset="-122"/>
                        </a:rPr>
                        <a:t>m</a:t>
                      </a:r>
                      <a:r>
                        <a:rPr lang="zh-CN" altLang="en-US" sz="1400" b="1">
                          <a:ln>
                            <a:noFill/>
                          </a:ln>
                          <a:latin typeface="微软雅黑" panose="020B0503020204020204" pitchFamily="34" charset="-122"/>
                          <a:ea typeface="微软雅黑" panose="020B0503020204020204" pitchFamily="34" charset="-122"/>
                        </a:rPr>
                        <a:t>, 6m, 6.4</a:t>
                      </a:r>
                      <a:r>
                        <a:rPr lang="en-US" altLang="zh-CN" sz="1400" b="1">
                          <a:ln>
                            <a:noFill/>
                          </a:ln>
                          <a:latin typeface="微软雅黑" panose="020B0503020204020204" pitchFamily="34" charset="-122"/>
                          <a:ea typeface="微软雅黑" panose="020B0503020204020204" pitchFamily="34" charset="-122"/>
                        </a:rPr>
                        <a:t>m</a:t>
                      </a:r>
                      <a:endParaRPr lang="en-US" altLang="zh-CN"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41783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Thickness</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0.6 - 20 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18465">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Standard</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ASTM</a:t>
                      </a:r>
                      <a:r>
                        <a:rPr lang="en-US" altLang="zh-CN" sz="1400" b="1">
                          <a:ln>
                            <a:noFill/>
                          </a:ln>
                          <a:latin typeface="微软雅黑" panose="020B0503020204020204" pitchFamily="34" charset="-122"/>
                          <a:ea typeface="微软雅黑" panose="020B0503020204020204" pitchFamily="34" charset="-122"/>
                        </a:rPr>
                        <a:t> JIS EN B</a:t>
                      </a:r>
                      <a:r>
                        <a:rPr lang="en-US" altLang="zh-CN" sz="1400" b="1">
                          <a:ln>
                            <a:noFill/>
                          </a:ln>
                          <a:latin typeface="微软雅黑" panose="020B0503020204020204" pitchFamily="34" charset="-122"/>
                          <a:ea typeface="微软雅黑" panose="020B0503020204020204" pitchFamily="34" charset="-122"/>
                        </a:rPr>
                        <a:t>SI</a:t>
                      </a:r>
                      <a:endParaRPr lang="en-US" altLang="zh-CN"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1783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Technique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ERW</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18465">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Surface Treatment</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HOT ROLLED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18465">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Thickness Tolerance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±0.01mm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1783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Material</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carbon steel</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1783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MOQ</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 ton </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73787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Shipment Time</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Within 7 workdays for less 20tons and 10days for less 50tons after receiving deposit or L/C, more 50tons need about 20days.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17830">
                <a:tc>
                  <a:txBody>
                    <a:bodyPr/>
                    <a:p>
                      <a:pPr algn="ctr">
                        <a:buClrTx/>
                        <a:buSzTx/>
                        <a:buFontTx/>
                        <a:buNone/>
                      </a:pPr>
                      <a:r>
                        <a:rPr lang="en-US" sz="1500" b="1">
                          <a:solidFill>
                            <a:schemeClr val="bg1"/>
                          </a:solidFill>
                          <a:latin typeface="微软雅黑" panose="020B0503020204020204" pitchFamily="34" charset="-122"/>
                          <a:ea typeface="微软雅黑" panose="020B0503020204020204" pitchFamily="34" charset="-122"/>
                        </a:rPr>
                        <a:t>Export Packing</a:t>
                      </a:r>
                      <a:endParaRPr 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Waterproof paper, and steel strip packed.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2" name="图片 1" descr="carbon steel pipe (2)"/>
          <p:cNvPicPr>
            <a:picLocks noChangeAspect="1"/>
          </p:cNvPicPr>
          <p:nvPr/>
        </p:nvPicPr>
        <p:blipFill>
          <a:blip r:embed="rId2"/>
          <a:stretch>
            <a:fillRect/>
          </a:stretch>
        </p:blipFill>
        <p:spPr>
          <a:xfrm>
            <a:off x="310515" y="1545590"/>
            <a:ext cx="4501515" cy="4501515"/>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Carbon Steel Bar</a:t>
            </a:r>
            <a:endParaRPr kumimoji="0" lang="zh-CN" alt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5" name="表格 4"/>
          <p:cNvGraphicFramePr/>
          <p:nvPr>
            <p:custDataLst>
              <p:tags r:id="rId1"/>
            </p:custDataLst>
          </p:nvPr>
        </p:nvGraphicFramePr>
        <p:xfrm>
          <a:off x="5400040" y="1043305"/>
          <a:ext cx="6490970" cy="5530850"/>
        </p:xfrm>
        <a:graphic>
          <a:graphicData uri="http://schemas.openxmlformats.org/drawingml/2006/table">
            <a:tbl>
              <a:tblPr firstRow="1" bandRow="1">
                <a:tableStyleId>{2D5ABB26-0587-4C30-8999-92F81FD0307C}</a:tableStyleId>
              </a:tblPr>
              <a:tblGrid>
                <a:gridCol w="1511935"/>
                <a:gridCol w="4979035"/>
              </a:tblGrid>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Prdouct Name</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Carbon Steel Bar</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Shape</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Round,Square,Flat,Rectangle,etc.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Material</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Carbon steel :Q195-Q420 Series,SS400-SS540 Series,S235JR-S355JR Series,ST Series,A36-A992 Series,Gr50 Series,etc.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Surface</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Mild steel plain finish, hot dip galvanized, color coated, ect.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Size Tolerance</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±3%</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Processing method</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Bending, Welding, Decoiling, Cutting, Punching, Polishing or as customer's request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Size</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OD from 10 - 400mm, length from 1m-12m or according to customer's special request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Technology</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Hot roll, cold roll, cold drawn, ect.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Trade Term</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FOB,CIF,CFR,EXW,etc.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Price Term</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T/T,L/C,Western Union,Paypal,Apple Pay,Google Pay,D/A,D/P,MoneyGram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Lead time</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Small batch can be in 7 days, depending on the quantity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96000">
                <a:tc>
                  <a:txBody>
                    <a:bodyPr/>
                    <a:p>
                      <a:pPr indent="0" algn="ctr">
                        <a:buNone/>
                      </a:pPr>
                      <a:r>
                        <a:rPr lang="en-US" sz="1500" b="1">
                          <a:solidFill>
                            <a:schemeClr val="bg1"/>
                          </a:solidFill>
                          <a:latin typeface="微软雅黑" panose="020B0503020204020204" pitchFamily="34" charset="-122"/>
                          <a:ea typeface="微软雅黑" panose="020B0503020204020204" pitchFamily="34" charset="-122"/>
                        </a:rPr>
                        <a:t>Certificate</a:t>
                      </a:r>
                      <a:endParaRPr lang="en-US" altLang="en-US" sz="15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ISO9001</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3" name="图片 2" descr="carbon steel round rod (2)"/>
          <p:cNvPicPr>
            <a:picLocks noChangeAspect="1"/>
          </p:cNvPicPr>
          <p:nvPr/>
        </p:nvPicPr>
        <p:blipFill>
          <a:blip r:embed="rId2"/>
          <a:stretch>
            <a:fillRect/>
          </a:stretch>
        </p:blipFill>
        <p:spPr>
          <a:xfrm>
            <a:off x="400685" y="1473200"/>
            <a:ext cx="4670425" cy="4670425"/>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19" name="文本框 18"/>
          <p:cNvSpPr txBox="1"/>
          <p:nvPr/>
        </p:nvSpPr>
        <p:spPr>
          <a:xfrm>
            <a:off x="3994150" y="3547110"/>
            <a:ext cx="7382510" cy="1106805"/>
          </a:xfrm>
          <a:prstGeom prst="rect">
            <a:avLst/>
          </a:prstGeom>
          <a:noFill/>
          <a:effectLst>
            <a:outerShdw blurRad="50800" dist="38100" dir="2700000" algn="tl" rotWithShape="0">
              <a:prstClr val="black">
                <a:alpha val="40000"/>
              </a:prstClr>
            </a:outerShdw>
          </a:effectLst>
        </p:spPr>
        <p:txBody>
          <a:bodyPr wrap="square" rtlCol="0">
            <a:spAutoFit/>
            <a:scene3d>
              <a:camera prst="orthographicFront"/>
              <a:lightRig rig="threePt" dir="t"/>
            </a:scene3d>
          </a:bodyPr>
          <a:lstStyle/>
          <a:p>
            <a:pPr algn="l" defTabSz="1219200"/>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Galvanized </a:t>
            </a:r>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Steel</a:t>
            </a:r>
            <a:endPar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Galvanized Steel Coil</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4" name="表格 3"/>
          <p:cNvGraphicFramePr/>
          <p:nvPr>
            <p:custDataLst>
              <p:tags r:id="rId1"/>
            </p:custDataLst>
          </p:nvPr>
        </p:nvGraphicFramePr>
        <p:xfrm>
          <a:off x="4038600" y="1568450"/>
          <a:ext cx="7633970" cy="4879975"/>
        </p:xfrm>
        <a:graphic>
          <a:graphicData uri="http://schemas.openxmlformats.org/drawingml/2006/table">
            <a:tbl>
              <a:tblPr firstRow="1" bandRow="1">
                <a:tableStyleId>{2D5ABB26-0587-4C30-8999-92F81FD0307C}</a:tableStyleId>
              </a:tblPr>
              <a:tblGrid>
                <a:gridCol w="1814195"/>
                <a:gridCol w="5819775"/>
              </a:tblGrid>
              <a:tr h="36004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Name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Galvanized Steel Coil/Sheet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Thick</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0.12 ~6.0 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Width</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600-1500 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Zinc Coating</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30~600G/M</a:t>
                      </a:r>
                      <a:r>
                        <a:rPr lang="zh-CN" altLang="en-US" sz="1400" b="1" baseline="30000">
                          <a:ln>
                            <a:noFill/>
                          </a:ln>
                          <a:latin typeface="微软雅黑" panose="020B0503020204020204" pitchFamily="34" charset="-122"/>
                          <a:ea typeface="微软雅黑" panose="020B0503020204020204" pitchFamily="34" charset="-122"/>
                        </a:rPr>
                        <a:t>2</a:t>
                      </a:r>
                      <a:endParaRPr lang="zh-CN" altLang="en-US" sz="1400" b="1" baseline="30000">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Coil ID</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508 / 610MM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Payment terms</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L/C T/T (30%DEPOSIT)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Stock or not</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enough stock</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Sample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Provided Freely</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rowSpan="3">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Container Size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20ft GP:</a:t>
                      </a:r>
                      <a:r>
                        <a:rPr lang="en-US" altLang="zh-CN" sz="1400" b="1">
                          <a:ln>
                            <a:noFill/>
                          </a:ln>
                          <a:latin typeface="微软雅黑" panose="020B0503020204020204" pitchFamily="34" charset="-122"/>
                          <a:ea typeface="微软雅黑" panose="020B0503020204020204" pitchFamily="34" charset="-122"/>
                        </a:rPr>
                        <a:t> </a:t>
                      </a:r>
                      <a:r>
                        <a:rPr lang="zh-CN" altLang="en-US" sz="1400" b="1">
                          <a:ln>
                            <a:noFill/>
                          </a:ln>
                          <a:latin typeface="微软雅黑" panose="020B0503020204020204" pitchFamily="34" charset="-122"/>
                          <a:ea typeface="微软雅黑" panose="020B0503020204020204" pitchFamily="34" charset="-122"/>
                        </a:rPr>
                        <a:t>5898mm(Length)x2352mm(Width)x2393mm(High)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905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40ft GP:</a:t>
                      </a:r>
                      <a:r>
                        <a:rPr lang="en-US" altLang="zh-CN" sz="1400" b="1">
                          <a:ln>
                            <a:noFill/>
                          </a:ln>
                          <a:latin typeface="微软雅黑" panose="020B0503020204020204" pitchFamily="34" charset="-122"/>
                          <a:ea typeface="微软雅黑" panose="020B0503020204020204" pitchFamily="34" charset="-122"/>
                        </a:rPr>
                        <a:t> </a:t>
                      </a:r>
                      <a:r>
                        <a:rPr lang="zh-CN" altLang="en-US" sz="1400" b="1">
                          <a:ln>
                            <a:noFill/>
                          </a:ln>
                          <a:latin typeface="微软雅黑" panose="020B0503020204020204" pitchFamily="34" charset="-122"/>
                          <a:ea typeface="微软雅黑" panose="020B0503020204020204" pitchFamily="34" charset="-122"/>
                        </a:rPr>
                        <a:t>12032mm(Length)x2352mm(Width)x2393mm(High)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270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40ft HC:</a:t>
                      </a:r>
                      <a:r>
                        <a:rPr lang="en-US" altLang="zh-CN" sz="1400" b="1">
                          <a:ln>
                            <a:noFill/>
                          </a:ln>
                          <a:latin typeface="微软雅黑" panose="020B0503020204020204" pitchFamily="34" charset="-122"/>
                          <a:ea typeface="微软雅黑" panose="020B0503020204020204" pitchFamily="34" charset="-122"/>
                        </a:rPr>
                        <a:t> </a:t>
                      </a:r>
                      <a:r>
                        <a:rPr lang="zh-CN" altLang="en-US" sz="1400" b="1">
                          <a:ln>
                            <a:noFill/>
                          </a:ln>
                          <a:latin typeface="微软雅黑" panose="020B0503020204020204" pitchFamily="34" charset="-122"/>
                          <a:ea typeface="微软雅黑" panose="020B0503020204020204" pitchFamily="34" charset="-122"/>
                        </a:rPr>
                        <a:t>12032mm(Lengh)x2352mm(Width)x2698mm(High)</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Delivery time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Within 7-10 Working Days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3" name="图片 2" descr="8"/>
          <p:cNvPicPr>
            <a:picLocks noChangeAspect="1"/>
          </p:cNvPicPr>
          <p:nvPr/>
        </p:nvPicPr>
        <p:blipFill>
          <a:blip r:embed="rId2"/>
          <a:stretch>
            <a:fillRect/>
          </a:stretch>
        </p:blipFill>
        <p:spPr>
          <a:xfrm>
            <a:off x="316865" y="2566035"/>
            <a:ext cx="3312795" cy="3312795"/>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Galvanized Steel Plate</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pic>
        <p:nvPicPr>
          <p:cNvPr id="2" name="图片 1" descr="GI SHEET (5)"/>
          <p:cNvPicPr>
            <a:picLocks noChangeAspect="1"/>
          </p:cNvPicPr>
          <p:nvPr/>
        </p:nvPicPr>
        <p:blipFill>
          <a:blip r:embed="rId1"/>
          <a:stretch>
            <a:fillRect/>
          </a:stretch>
        </p:blipFill>
        <p:spPr>
          <a:xfrm>
            <a:off x="453390" y="1804035"/>
            <a:ext cx="3987165" cy="3987165"/>
          </a:xfrm>
          <a:prstGeom prst="rect">
            <a:avLst/>
          </a:prstGeom>
          <a:ln w="38100">
            <a:solidFill>
              <a:schemeClr val="tx1"/>
            </a:solidFill>
          </a:ln>
        </p:spPr>
      </p:pic>
      <p:graphicFrame>
        <p:nvGraphicFramePr>
          <p:cNvPr id="5" name="表格 4"/>
          <p:cNvGraphicFramePr/>
          <p:nvPr>
            <p:custDataLst>
              <p:tags r:id="rId2"/>
            </p:custDataLst>
          </p:nvPr>
        </p:nvGraphicFramePr>
        <p:xfrm>
          <a:off x="5466715" y="1088390"/>
          <a:ext cx="6490970" cy="5218430"/>
        </p:xfrm>
        <a:graphic>
          <a:graphicData uri="http://schemas.openxmlformats.org/drawingml/2006/table">
            <a:tbl>
              <a:tblPr firstRow="1" bandRow="1">
                <a:tableStyleId>{2D5ABB26-0587-4C30-8999-92F81FD0307C}</a:tableStyleId>
              </a:tblPr>
              <a:tblGrid>
                <a:gridCol w="1511935"/>
                <a:gridCol w="4979035"/>
              </a:tblGrid>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Length</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en-US" altLang="zh-CN" sz="1400" b="1">
                          <a:ln>
                            <a:noFill/>
                          </a:ln>
                          <a:latin typeface="微软雅黑" panose="020B0503020204020204" pitchFamily="34" charset="-122"/>
                          <a:ea typeface="微软雅黑" panose="020B0503020204020204" pitchFamily="34" charset="-122"/>
                        </a:rPr>
                        <a:t>A</a:t>
                      </a:r>
                      <a:r>
                        <a:rPr lang="zh-CN" altLang="en-US" sz="1400" b="1">
                          <a:ln>
                            <a:noFill/>
                          </a:ln>
                          <a:latin typeface="微软雅黑" panose="020B0503020204020204" pitchFamily="34" charset="-122"/>
                          <a:ea typeface="微软雅黑" panose="020B0503020204020204" pitchFamily="34" charset="-122"/>
                        </a:rPr>
                        <a:t>s customers' requirement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Width</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600-1500mm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Thickness</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0.13-1.5mm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Standard</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AISI,ASTM,DIN,JIS,GB,JIS,SUS,EN,etc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Technique</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Hot Rolled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Surface Treatment</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bright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Thickness Tolerance</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±0.01mm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Material</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SPCC,SPCD,SPCE,Q195,DC01,DC02,DC03,DC04,ST12</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Application</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Building,Construction 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MOQ</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 ton</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504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Shipment Time</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Within 7 workdays for less 20tons and 10days for less 50tons after receiving deposit or L/C, more 50tons need about 20days.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50419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Export Packing</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atin typeface="微软雅黑" panose="020B0503020204020204" pitchFamily="34" charset="-122"/>
                          <a:ea typeface="微软雅黑" panose="020B0503020204020204" pitchFamily="34" charset="-122"/>
                        </a:rPr>
                        <a:t>Standard Export Seaworthy Package.Suit for all kinds of transport,or as required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600" b="1">
                          <a:solidFill>
                            <a:schemeClr val="bg1"/>
                          </a:solidFill>
                          <a:latin typeface="微软雅黑" panose="020B0503020204020204" pitchFamily="34" charset="-122"/>
                          <a:ea typeface="微软雅黑" panose="020B0503020204020204" pitchFamily="34" charset="-122"/>
                        </a:rPr>
                        <a:t>Capacity</a:t>
                      </a:r>
                      <a:endParaRPr lang="en-US" sz="16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250,000 tons/year</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Galvanized Steel Wire</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5" name="表格 4"/>
          <p:cNvGraphicFramePr/>
          <p:nvPr>
            <p:custDataLst>
              <p:tags r:id="rId1"/>
            </p:custDataLst>
          </p:nvPr>
        </p:nvGraphicFramePr>
        <p:xfrm>
          <a:off x="5095240" y="1677670"/>
          <a:ext cx="6490970" cy="4152900"/>
        </p:xfrm>
        <a:graphic>
          <a:graphicData uri="http://schemas.openxmlformats.org/drawingml/2006/table">
            <a:tbl>
              <a:tblPr firstRow="1" bandRow="1">
                <a:tableStyleId>{2D5ABB26-0587-4C30-8999-92F81FD0307C}</a:tableStyleId>
              </a:tblPr>
              <a:tblGrid>
                <a:gridCol w="1511935"/>
                <a:gridCol w="4979035"/>
              </a:tblGrid>
              <a:tr h="69469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Product Name</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Professional Manufacturer High Tensile High Carbon Galvanized Steel Wire For Armouring Cable</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49403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Standard</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AiSi, BS, JIS, GB, ASTM, DIN, AISI</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9403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Diameter </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0.3mm-120mm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9403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Material</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45#,60#,72A,82B steel rod,304 316 steel rod.</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9403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Brand Name</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Bright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9403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Length</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100m,500m,1000m,2000m or customer requirement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9403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Packing</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Canton box,plastic reel,wooden reel,steel reel,wooden box</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94030">
                <a:tc>
                  <a:txBody>
                    <a:bodyPr/>
                    <a:p>
                      <a:pPr indent="0" algn="ctr">
                        <a:buNone/>
                      </a:pPr>
                      <a:r>
                        <a:rPr lang="en-US" sz="1400" b="1">
                          <a:solidFill>
                            <a:schemeClr val="bg1"/>
                          </a:solidFill>
                          <a:latin typeface="微软雅黑" panose="020B0503020204020204" pitchFamily="34" charset="-122"/>
                          <a:ea typeface="微软雅黑" panose="020B0503020204020204" pitchFamily="34" charset="-122"/>
                        </a:rPr>
                        <a:t>MOQ</a:t>
                      </a:r>
                      <a:endParaRPr lang="en-US" alt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 TONS</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3" name="图片 2" descr="主图-01"/>
          <p:cNvPicPr>
            <a:picLocks noChangeAspect="1"/>
          </p:cNvPicPr>
          <p:nvPr/>
        </p:nvPicPr>
        <p:blipFill>
          <a:blip r:embed="rId2"/>
          <a:stretch>
            <a:fillRect/>
          </a:stretch>
        </p:blipFill>
        <p:spPr>
          <a:xfrm>
            <a:off x="720090" y="1878965"/>
            <a:ext cx="3946525" cy="3946525"/>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19" name="文本框 18"/>
          <p:cNvSpPr txBox="1"/>
          <p:nvPr/>
        </p:nvSpPr>
        <p:spPr>
          <a:xfrm>
            <a:off x="7299325" y="3547110"/>
            <a:ext cx="4077335" cy="1106805"/>
          </a:xfrm>
          <a:prstGeom prst="rect">
            <a:avLst/>
          </a:prstGeom>
          <a:noFill/>
          <a:effectLst>
            <a:outerShdw blurRad="50800" dist="38100" dir="2700000" algn="tl" rotWithShape="0">
              <a:prstClr val="black">
                <a:alpha val="40000"/>
              </a:prstClr>
            </a:outerShdw>
          </a:effectLst>
        </p:spPr>
        <p:txBody>
          <a:bodyPr wrap="square" rtlCol="0">
            <a:spAutoFit/>
            <a:scene3d>
              <a:camera prst="orthographicFront"/>
              <a:lightRig rig="threePt" dir="t"/>
            </a:scene3d>
          </a:bodyPr>
          <a:lstStyle/>
          <a:p>
            <a:pPr algn="l" defTabSz="1219200"/>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PPGI Coil</a:t>
            </a:r>
            <a:endPar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PPGi Coil</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4" name="表格 3"/>
          <p:cNvGraphicFramePr/>
          <p:nvPr>
            <p:custDataLst>
              <p:tags r:id="rId1"/>
            </p:custDataLst>
          </p:nvPr>
        </p:nvGraphicFramePr>
        <p:xfrm>
          <a:off x="4288790" y="516255"/>
          <a:ext cx="7395210" cy="5824220"/>
        </p:xfrm>
        <a:graphic>
          <a:graphicData uri="http://schemas.openxmlformats.org/drawingml/2006/table">
            <a:tbl>
              <a:tblPr firstRow="1" bandRow="1">
                <a:tableStyleId>{2D5ABB26-0587-4C30-8999-92F81FD0307C}</a:tableStyleId>
              </a:tblPr>
              <a:tblGrid>
                <a:gridCol w="1261110"/>
                <a:gridCol w="6134100"/>
              </a:tblGrid>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Product</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PPGi Coil  (Pre-Painted Galvanized)</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6004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Technology</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Pre galvanized, hot dip galvanized, color coated, ect.</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Color</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Ral color, can be customized according to customer needs</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Width</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1000~1500mm or as customer's requirements</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rowSpan="2">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Thickness</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Cold rolled:0.2~4.0mm</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270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Hot rolled:4mm~300mm</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Length</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100mm to 12000mm or as customer's request</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Zinc coating</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60g/m²-600g/m²-</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Steel Grade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SPCC,SPCD,SPCE,ST12-15,DC01-06,Q195A-Q235A,Q195AF-Q235AF,</a:t>
                      </a:r>
                      <a:r>
                        <a:rPr lang="zh-CN" altLang="en-US" sz="1200" b="1">
                          <a:ln>
                            <a:noFill/>
                          </a:ln>
                          <a:latin typeface="微软雅黑" panose="020B0503020204020204" pitchFamily="34" charset="-122"/>
                          <a:ea typeface="微软雅黑" panose="020B0503020204020204" pitchFamily="34" charset="-122"/>
                          <a:sym typeface="+mn-ea"/>
                        </a:rPr>
                        <a:t>Q295A(B)-Q345A(B)</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Standards</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AISI ASTM JIS SUS DIN GB</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Certifications</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ISO 9001</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Packing</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Industry standard packaging or according to client's requirement</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rowSpan="2">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Brand</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TISCO,ZPSS,Baosteel,POSCO,LISCO,YUSCO,Ansteel, QPSS,JISCO,HXSCO,</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270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Chengde,Yongjin,Tsingshan,Shouyang,HW</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Payment</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T/T,L/C,Western Union,Paypal,Apple Pay,Google Pay,D/A,D/P,MoneyGram</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00">
                <a:tc>
                  <a:txBody>
                    <a:bodyPr/>
                    <a:p>
                      <a:pPr algn="ctr">
                        <a:buClrTx/>
                        <a:buSzTx/>
                        <a:buFontTx/>
                        <a:buNone/>
                      </a:pPr>
                      <a:r>
                        <a:rPr lang="en-US" sz="1200" b="1">
                          <a:solidFill>
                            <a:schemeClr val="bg1"/>
                          </a:solidFill>
                          <a:latin typeface="微软雅黑" panose="020B0503020204020204" pitchFamily="34" charset="-122"/>
                          <a:ea typeface="微软雅黑" panose="020B0503020204020204" pitchFamily="34" charset="-122"/>
                        </a:rPr>
                        <a:t>Delivery time</a:t>
                      </a:r>
                      <a:endParaRPr lang="en-US" sz="12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200" b="1">
                          <a:ln>
                            <a:noFill/>
                          </a:ln>
                          <a:latin typeface="微软雅黑" panose="020B0503020204020204" pitchFamily="34" charset="-122"/>
                          <a:ea typeface="微软雅黑" panose="020B0503020204020204" pitchFamily="34" charset="-122"/>
                        </a:rPr>
                        <a:t>Up to order quantity</a:t>
                      </a:r>
                      <a:endParaRPr lang="zh-CN" altLang="en-US" sz="12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grpSp>
        <p:nvGrpSpPr>
          <p:cNvPr id="3" name="组合 2"/>
          <p:cNvGrpSpPr/>
          <p:nvPr/>
        </p:nvGrpSpPr>
        <p:grpSpPr>
          <a:xfrm>
            <a:off x="572770" y="2014220"/>
            <a:ext cx="2876550" cy="4311015"/>
            <a:chOff x="1331" y="1775"/>
            <a:chExt cx="5466" cy="8191"/>
          </a:xfrm>
        </p:grpSpPr>
        <p:pic>
          <p:nvPicPr>
            <p:cNvPr id="2" name="图片 1" descr="w (12)"/>
            <p:cNvPicPr>
              <a:picLocks noChangeAspect="1"/>
            </p:cNvPicPr>
            <p:nvPr/>
          </p:nvPicPr>
          <p:blipFill>
            <a:blip r:embed="rId2"/>
            <a:stretch>
              <a:fillRect/>
            </a:stretch>
          </p:blipFill>
          <p:spPr>
            <a:xfrm>
              <a:off x="1331" y="1775"/>
              <a:ext cx="2726" cy="2751"/>
            </a:xfrm>
            <a:prstGeom prst="rect">
              <a:avLst/>
            </a:prstGeom>
          </p:spPr>
        </p:pic>
        <p:pic>
          <p:nvPicPr>
            <p:cNvPr id="5" name="图片 4" descr="r13"/>
            <p:cNvPicPr>
              <a:picLocks noChangeAspect="1"/>
            </p:cNvPicPr>
            <p:nvPr/>
          </p:nvPicPr>
          <p:blipFill>
            <a:blip r:embed="rId3"/>
            <a:stretch>
              <a:fillRect/>
            </a:stretch>
          </p:blipFill>
          <p:spPr>
            <a:xfrm>
              <a:off x="4078" y="4514"/>
              <a:ext cx="2719" cy="2719"/>
            </a:xfrm>
            <a:prstGeom prst="rect">
              <a:avLst/>
            </a:prstGeom>
          </p:spPr>
        </p:pic>
        <p:pic>
          <p:nvPicPr>
            <p:cNvPr id="6" name="图片 5" descr="b (2)"/>
            <p:cNvPicPr>
              <a:picLocks noChangeAspect="1"/>
            </p:cNvPicPr>
            <p:nvPr/>
          </p:nvPicPr>
          <p:blipFill>
            <a:blip r:embed="rId4"/>
            <a:stretch>
              <a:fillRect/>
            </a:stretch>
          </p:blipFill>
          <p:spPr>
            <a:xfrm>
              <a:off x="1331" y="7068"/>
              <a:ext cx="2720" cy="2898"/>
            </a:xfrm>
            <a:prstGeom prst="rect">
              <a:avLst/>
            </a:prstGeom>
          </p:spPr>
        </p:pic>
        <p:pic>
          <p:nvPicPr>
            <p:cNvPr id="7" name="图片 6" descr="g (5)"/>
            <p:cNvPicPr>
              <a:picLocks noChangeAspect="1"/>
            </p:cNvPicPr>
            <p:nvPr/>
          </p:nvPicPr>
          <p:blipFill>
            <a:blip r:embed="rId5"/>
            <a:stretch>
              <a:fillRect/>
            </a:stretch>
          </p:blipFill>
          <p:spPr>
            <a:xfrm>
              <a:off x="4057" y="1801"/>
              <a:ext cx="2725" cy="2725"/>
            </a:xfrm>
            <a:prstGeom prst="rect">
              <a:avLst/>
            </a:prstGeom>
          </p:spPr>
        </p:pic>
        <p:pic>
          <p:nvPicPr>
            <p:cNvPr id="12" name="图片 11" descr="o (16)"/>
            <p:cNvPicPr>
              <a:picLocks noChangeAspect="1"/>
            </p:cNvPicPr>
            <p:nvPr/>
          </p:nvPicPr>
          <p:blipFill>
            <a:blip r:embed="rId6"/>
            <a:stretch>
              <a:fillRect/>
            </a:stretch>
          </p:blipFill>
          <p:spPr>
            <a:xfrm>
              <a:off x="4063" y="7242"/>
              <a:ext cx="2724" cy="2724"/>
            </a:xfrm>
            <a:prstGeom prst="rect">
              <a:avLst/>
            </a:prstGeom>
          </p:spPr>
        </p:pic>
        <p:pic>
          <p:nvPicPr>
            <p:cNvPr id="11" name="图片 10" descr="o (8)"/>
            <p:cNvPicPr>
              <a:picLocks noChangeAspect="1"/>
            </p:cNvPicPr>
            <p:nvPr>
              <p:custDataLst>
                <p:tags r:id="rId7"/>
              </p:custDataLst>
            </p:nvPr>
          </p:nvPicPr>
          <p:blipFill>
            <a:blip r:embed="rId8"/>
            <a:stretch>
              <a:fillRect/>
            </a:stretch>
          </p:blipFill>
          <p:spPr>
            <a:xfrm>
              <a:off x="1331" y="4501"/>
              <a:ext cx="2720" cy="2745"/>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19" name="文本框 18"/>
          <p:cNvSpPr txBox="1"/>
          <p:nvPr/>
        </p:nvSpPr>
        <p:spPr>
          <a:xfrm>
            <a:off x="6580505" y="3547110"/>
            <a:ext cx="4796155" cy="1106805"/>
          </a:xfrm>
          <a:prstGeom prst="rect">
            <a:avLst/>
          </a:prstGeom>
          <a:noFill/>
          <a:effectLst>
            <a:outerShdw blurRad="50800" dist="38100" dir="2700000" algn="tl" rotWithShape="0">
              <a:prstClr val="black">
                <a:alpha val="40000"/>
              </a:prstClr>
            </a:outerShdw>
          </a:effectLst>
        </p:spPr>
        <p:txBody>
          <a:bodyPr wrap="square" rtlCol="0">
            <a:spAutoFit/>
            <a:scene3d>
              <a:camera prst="orthographicFront"/>
              <a:lightRig rig="threePt" dir="t"/>
            </a:scene3d>
          </a:bodyPr>
          <a:lstStyle/>
          <a:p>
            <a:pPr algn="l" defTabSz="1219200"/>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Aluminum</a:t>
            </a:r>
            <a:endPar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6985" y="5715"/>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5" name="矩形 4"/>
          <p:cNvSpPr/>
          <p:nvPr/>
        </p:nvSpPr>
        <p:spPr>
          <a:xfrm>
            <a:off x="5708650" y="1589405"/>
            <a:ext cx="5935980" cy="4679315"/>
          </a:xfrm>
          <a:prstGeom prst="rect">
            <a:avLst/>
          </a:prstGeom>
          <a:solidFill>
            <a:schemeClr val="bg1">
              <a:alpha val="70000"/>
            </a:schemeClr>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5866130" y="512445"/>
            <a:ext cx="5777865" cy="1076325"/>
          </a:xfrm>
          <a:prstGeom prst="rect">
            <a:avLst/>
          </a:prstGeom>
          <a:noFill/>
          <a:ln w="9525">
            <a:noFill/>
          </a:ln>
        </p:spPr>
        <p:txBody>
          <a:bodyPr wrap="square">
            <a:spAutoFit/>
            <a:scene3d>
              <a:camera prst="orthographicFront"/>
              <a:lightRig rig="threePt" dir="t"/>
            </a:scene3d>
          </a:bodyPr>
          <a:p>
            <a:pPr indent="0" algn="r"/>
            <a:r>
              <a:rPr 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rPr>
              <a:t>Company </a:t>
            </a:r>
            <a:endParaRPr 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endParaRPr>
          </a:p>
          <a:p>
            <a:pPr indent="0" algn="r"/>
            <a:r>
              <a:rPr 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rPr>
              <a:t>Introduction</a:t>
            </a:r>
            <a:endParaRPr lang="en-US" altLang="en-US" sz="32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endParaRPr>
          </a:p>
        </p:txBody>
      </p:sp>
      <p:pic>
        <p:nvPicPr>
          <p:cNvPr id="3" name="图片 2" descr="IMG_6669"/>
          <p:cNvPicPr>
            <a:picLocks noChangeAspect="1"/>
          </p:cNvPicPr>
          <p:nvPr/>
        </p:nvPicPr>
        <p:blipFill>
          <a:blip r:embed="rId1"/>
          <a:srcRect r="28200" b="10273"/>
          <a:stretch>
            <a:fillRect/>
          </a:stretch>
        </p:blipFill>
        <p:spPr>
          <a:xfrm>
            <a:off x="6985" y="-10160"/>
            <a:ext cx="5432425" cy="6877685"/>
          </a:xfrm>
          <a:prstGeom prst="rect">
            <a:avLst/>
          </a:prstGeom>
        </p:spPr>
      </p:pic>
      <p:sp>
        <p:nvSpPr>
          <p:cNvPr id="4" name="文本框 3"/>
          <p:cNvSpPr txBox="1"/>
          <p:nvPr/>
        </p:nvSpPr>
        <p:spPr>
          <a:xfrm>
            <a:off x="5709285" y="1588770"/>
            <a:ext cx="5997575" cy="4773930"/>
          </a:xfrm>
          <a:prstGeom prst="rect">
            <a:avLst/>
          </a:prstGeom>
          <a:noFill/>
        </p:spPr>
        <p:txBody>
          <a:bodyPr wrap="square" rtlCol="0" anchor="t">
            <a:noAutofit/>
          </a:bodyPr>
          <a:p>
            <a:pPr fontAlgn="auto">
              <a:lnSpc>
                <a:spcPct val="150000"/>
              </a:lnSpc>
            </a:pPr>
            <a:r>
              <a:rPr dirty="0" smtClean="0">
                <a:solidFill>
                  <a:schemeClr val="tx1">
                    <a:lumMod val="75000"/>
                    <a:lumOff val="25000"/>
                  </a:schemeClr>
                </a:solidFill>
                <a:latin typeface="微软雅黑" panose="020B0503020204020204" pitchFamily="34" charset="-122"/>
                <a:ea typeface="微软雅黑" panose="020B0503020204020204" pitchFamily="34" charset="-122"/>
              </a:rPr>
              <a:t>Qingdao Puye Steel Co., Ltd is a large-scale carbon steel, stainless steel, galvanized steel, and aluminum trading enterprise, integrating the production, wholesale, storage, and distribution of stainless steel/carbon steel/galvanized steel/aluminum coils, sheets, strips, pipes, etc. Qingdao Puye Steel is located in Shandong Province, one of the country's steel trading centers. Our factory covers an area of 60,000 square meters. At present, we have five finishing rolling production lines and two hot rolling production lines.</a:t>
            </a:r>
            <a:endParaRPr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772160"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Aluminum/Aluminium Plate &amp; Sheet</a:t>
            </a:r>
            <a:endPar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pic>
        <p:nvPicPr>
          <p:cNvPr id="8" name="图片 7" descr="1 (22)"/>
          <p:cNvPicPr>
            <a:picLocks noChangeAspect="1"/>
          </p:cNvPicPr>
          <p:nvPr>
            <p:custDataLst>
              <p:tags r:id="rId1"/>
            </p:custDataLst>
          </p:nvPr>
        </p:nvPicPr>
        <p:blipFill>
          <a:blip r:embed="rId2"/>
          <a:stretch>
            <a:fillRect/>
          </a:stretch>
        </p:blipFill>
        <p:spPr>
          <a:xfrm>
            <a:off x="222885" y="1414145"/>
            <a:ext cx="3877945" cy="3877945"/>
          </a:xfrm>
          <a:prstGeom prst="rect">
            <a:avLst/>
          </a:prstGeom>
          <a:ln w="28575">
            <a:solidFill>
              <a:schemeClr val="tx1"/>
            </a:solidFill>
          </a:ln>
        </p:spPr>
      </p:pic>
      <p:graphicFrame>
        <p:nvGraphicFramePr>
          <p:cNvPr id="9" name="表格 8"/>
          <p:cNvGraphicFramePr/>
          <p:nvPr>
            <p:custDataLst>
              <p:tags r:id="rId3"/>
            </p:custDataLst>
          </p:nvPr>
        </p:nvGraphicFramePr>
        <p:xfrm>
          <a:off x="4442460" y="823595"/>
          <a:ext cx="7188835" cy="5723255"/>
        </p:xfrm>
        <a:graphic>
          <a:graphicData uri="http://schemas.openxmlformats.org/drawingml/2006/table">
            <a:tbl>
              <a:tblPr/>
              <a:tblGrid>
                <a:gridCol w="1023620"/>
                <a:gridCol w="6165215"/>
              </a:tblGrid>
              <a:tr h="63182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Model</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1">
                          <a:latin typeface="微软雅黑" panose="020B0503020204020204" pitchFamily="34" charset="-122"/>
                          <a:ea typeface="微软雅黑" panose="020B0503020204020204" pitchFamily="34" charset="-122"/>
                          <a:cs typeface="Calibri" panose="020F0502020204030204" charset="0"/>
                        </a:rPr>
                        <a:t>Aluminum/AluminiumSheet/Plate</a:t>
                      </a:r>
                      <a:endParaRPr lang="en-US" altLang="en-US" sz="1200" b="1">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45212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Standard</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GB/T3190-2008,GB/T3880-2006,ASTM B209,JIS H4000-2006,etc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128016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MaterialGrade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1">
                          <a:solidFill>
                            <a:srgbClr val="FF0000"/>
                          </a:solidFill>
                          <a:latin typeface="微软雅黑" panose="020B0503020204020204" pitchFamily="34" charset="-122"/>
                          <a:ea typeface="微软雅黑" panose="020B0503020204020204" pitchFamily="34" charset="-122"/>
                          <a:cs typeface="Helvetica" charset="0"/>
                        </a:rPr>
                        <a:t>Hot Sales</a:t>
                      </a:r>
                      <a:r>
                        <a:rPr lang="en-US" sz="1200" b="0">
                          <a:latin typeface="微软雅黑" panose="020B0503020204020204" pitchFamily="34" charset="-122"/>
                          <a:ea typeface="微软雅黑" panose="020B0503020204020204" pitchFamily="34" charset="-122"/>
                          <a:cs typeface="Helvetica" charset="0"/>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1060, 2024, 5052, 6061, 6063, 7075</a:t>
                      </a:r>
                      <a:endParaRPr 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1000 series: 1050, 1060, 1070, 1080, 1100, 1435,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2000 series: 2011, 2014, 2017, 2024,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3000 series: 3002, 3003, 3104, 3204, 3030,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5000 series: 5005, 5025, 5040, 5056, 5083,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6000 series: 6101, 6003, 6061, 6063, 6020, 6201, 6262, 6082,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7000 series: 7003, 7005, 7050, 7075, etc</a:t>
                      </a:r>
                      <a:endParaRPr lang="en-US" altLang="en-US" sz="1200" b="1">
                        <a:solidFill>
                          <a:srgbClr val="FF0000"/>
                        </a:solidFill>
                        <a:latin typeface="微软雅黑" panose="020B0503020204020204" pitchFamily="34" charset="-122"/>
                        <a:ea typeface="微软雅黑" panose="020B0503020204020204" pitchFamily="34" charset="-122"/>
                        <a:cs typeface="Helvetica"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48768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Size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Thickness</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0.</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01mm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-200mmWidth</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100-2000mmLength</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2000mm,2440mm,6000mm,or as required.</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75819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Quality control</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Mill Test Certification is supplied with shipment,Third Part Inspection is acceptable.</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37973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Surface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Bright,polished,hair line,brush,sand blast,checkered,embossed,etching,etc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36576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Trade terms</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Price term</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Ex-Work,FOB,CNF,CFR,etcPayment Term</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TT,L/C,western Union,etc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7051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MOQ</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 TON</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109728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Application</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1)Further making utensil.2)Solar reflective film3)The appearance of the building4)Interior decorating: ceilings, walls, etc.5)Furniture cabinets6)Elevator decoraction7)Signs, nameplate, bags making.8)Decorated inside and outside the car9)Household appliances: refrigerators,microwave ovens,audio equipment,etc.10)The consumer electronics: mobile phones, digital cameras, MP3, U disk, 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031240"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Aluminum/Aluminium Coil &amp; Strip</a:t>
            </a:r>
            <a:endPar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pic>
        <p:nvPicPr>
          <p:cNvPr id="9" name="图片 8" descr="2 (1)"/>
          <p:cNvPicPr>
            <a:picLocks noChangeAspect="1"/>
          </p:cNvPicPr>
          <p:nvPr/>
        </p:nvPicPr>
        <p:blipFill>
          <a:blip r:embed="rId1"/>
          <a:stretch>
            <a:fillRect/>
          </a:stretch>
        </p:blipFill>
        <p:spPr>
          <a:xfrm>
            <a:off x="673100" y="1174115"/>
            <a:ext cx="2794000" cy="2794000"/>
          </a:xfrm>
          <a:prstGeom prst="rect">
            <a:avLst/>
          </a:prstGeom>
          <a:ln w="28575">
            <a:solidFill>
              <a:schemeClr val="tx1"/>
            </a:solidFill>
          </a:ln>
        </p:spPr>
      </p:pic>
      <p:pic>
        <p:nvPicPr>
          <p:cNvPr id="8" name="图片 7" descr="1 (18)"/>
          <p:cNvPicPr>
            <a:picLocks noChangeAspect="1"/>
          </p:cNvPicPr>
          <p:nvPr/>
        </p:nvPicPr>
        <p:blipFill>
          <a:blip r:embed="rId2"/>
          <a:stretch>
            <a:fillRect/>
          </a:stretch>
        </p:blipFill>
        <p:spPr>
          <a:xfrm>
            <a:off x="172720" y="3689985"/>
            <a:ext cx="3795395" cy="2794000"/>
          </a:xfrm>
          <a:prstGeom prst="rect">
            <a:avLst/>
          </a:prstGeom>
          <a:ln w="28575">
            <a:solidFill>
              <a:schemeClr val="tx1"/>
            </a:solidFill>
          </a:ln>
        </p:spPr>
      </p:pic>
      <p:graphicFrame>
        <p:nvGraphicFramePr>
          <p:cNvPr id="10" name="表格 9"/>
          <p:cNvGraphicFramePr/>
          <p:nvPr>
            <p:custDataLst>
              <p:tags r:id="rId3"/>
            </p:custDataLst>
          </p:nvPr>
        </p:nvGraphicFramePr>
        <p:xfrm>
          <a:off x="4394200" y="852170"/>
          <a:ext cx="7418705" cy="5953760"/>
        </p:xfrm>
        <a:graphic>
          <a:graphicData uri="http://schemas.openxmlformats.org/drawingml/2006/table">
            <a:tbl>
              <a:tblPr/>
              <a:tblGrid>
                <a:gridCol w="1056640"/>
                <a:gridCol w="6362065"/>
              </a:tblGrid>
              <a:tr h="46355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Model</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1">
                          <a:latin typeface="微软雅黑" panose="020B0503020204020204" pitchFamily="34" charset="-122"/>
                          <a:ea typeface="微软雅黑" panose="020B0503020204020204" pitchFamily="34" charset="-122"/>
                          <a:cs typeface="Calibri" panose="020F0502020204030204" charset="0"/>
                        </a:rPr>
                        <a:t>Aluminum/Aluminium</a:t>
                      </a:r>
                      <a:r>
                        <a:rPr lang="en-US" sz="1200" b="1">
                          <a:latin typeface="微软雅黑" panose="020B0503020204020204" pitchFamily="34" charset="-122"/>
                          <a:ea typeface="微软雅黑" panose="020B0503020204020204" pitchFamily="34" charset="-122"/>
                          <a:cs typeface="宋体" panose="02010600030101010101" pitchFamily="2" charset="-122"/>
                        </a:rPr>
                        <a:t>Coil &amp; Strip</a:t>
                      </a:r>
                      <a:endParaRPr lang="en-US" altLang="en-US" sz="1200" b="1">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6355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Standard</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GB/T3190-2008,GB/T3880-2006,ASTM B209,JIS H4000-2006,etc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128016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MaterialGrade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1">
                          <a:solidFill>
                            <a:srgbClr val="FF0000"/>
                          </a:solidFill>
                          <a:latin typeface="微软雅黑" panose="020B0503020204020204" pitchFamily="34" charset="-122"/>
                          <a:ea typeface="微软雅黑" panose="020B0503020204020204" pitchFamily="34" charset="-122"/>
                          <a:cs typeface="Helvetica" charset="0"/>
                        </a:rPr>
                        <a:t>Hot Sales</a:t>
                      </a:r>
                      <a:r>
                        <a:rPr lang="en-US" sz="1200" b="0">
                          <a:latin typeface="微软雅黑" panose="020B0503020204020204" pitchFamily="34" charset="-122"/>
                          <a:ea typeface="微软雅黑" panose="020B0503020204020204" pitchFamily="34" charset="-122"/>
                          <a:cs typeface="Helvetica" charset="0"/>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1060, 2024, 5052, 6061, 6063, 7075</a:t>
                      </a:r>
                      <a:endParaRPr 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1000 series: 1050, 1060, 1070, 1080, 1100, 1435,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2000 series: 2011, 2014, 2017, 2024,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3000 series: 3002, 3003, 3104, 3204, 3030,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5000 series: 5005, 5025, 5040, 5056, 5083,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6000 series: 6101, 6003, 6061, 6063, 6020, 6201, 6262, 6082,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7000 series: 7003, 7005, 7050, 7075, etc</a:t>
                      </a:r>
                      <a:endParaRPr lang="en-US" altLang="en-US" sz="1200" b="1">
                        <a:solidFill>
                          <a:srgbClr val="FF0000"/>
                        </a:solidFill>
                        <a:latin typeface="微软雅黑" panose="020B0503020204020204" pitchFamily="34" charset="-122"/>
                        <a:ea typeface="微软雅黑" panose="020B0503020204020204" pitchFamily="34" charset="-122"/>
                        <a:cs typeface="Helvetica"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6355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Size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Thickness</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0.</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01</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mm-4mmWidth</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10mm-1000mmLength</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2000mm,2440mm,6000mm,or as required.</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79502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Quality control</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Mill Test Certification is supplied with shipment,Third Part Inspection is acceptable.</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6355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Surface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Bright,polished,hair line,brush,sand blast,checkered,embossed,etching,etc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6355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Trade terms</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Price term</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Ex-Work,FOB,CNF,CFR,etcPayment Term</a:t>
                      </a:r>
                      <a:r>
                        <a:rPr lang="en-US" sz="1200" b="0">
                          <a:solidFill>
                            <a:srgbClr val="000000"/>
                          </a:solidFill>
                          <a:latin typeface="微软雅黑" panose="020B0503020204020204" pitchFamily="34" charset="-122"/>
                          <a:ea typeface="微软雅黑" panose="020B0503020204020204" pitchFamily="34" charset="-122"/>
                          <a:cs typeface="宋体" panose="02010600030101010101" pitchFamily="2" charset="-122"/>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TT,L/C,western Union,etc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6355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MOQ</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 TON</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109728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Application</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1)Further making utensil.2)Solar reflective film3)The appearance of the building4)Interior decorating: ceilings, walls, etc.5)Furniture cabinets6)Elevator decoraction7)Signs, nameplate, bags making.8)Decorated inside and outside the car9)Household appliances: refrigerators,microwave ovens,audio equipment,etc.10)The consumer electronics: mobile phones, digital cameras, MP3, U disk, 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165860"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Aluminum/Aluminium Tube &amp; Pipe</a:t>
            </a:r>
            <a:endPar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pic>
        <p:nvPicPr>
          <p:cNvPr id="8" name="图片 7" descr="1 (15)"/>
          <p:cNvPicPr>
            <a:picLocks noChangeAspect="1"/>
          </p:cNvPicPr>
          <p:nvPr/>
        </p:nvPicPr>
        <p:blipFill>
          <a:blip r:embed="rId1"/>
          <a:stretch>
            <a:fillRect/>
          </a:stretch>
        </p:blipFill>
        <p:spPr>
          <a:xfrm>
            <a:off x="365760" y="1350645"/>
            <a:ext cx="3782060" cy="3782060"/>
          </a:xfrm>
          <a:prstGeom prst="rect">
            <a:avLst/>
          </a:prstGeom>
          <a:ln w="28575">
            <a:solidFill>
              <a:schemeClr val="tx1"/>
            </a:solidFill>
          </a:ln>
        </p:spPr>
      </p:pic>
      <p:graphicFrame>
        <p:nvGraphicFramePr>
          <p:cNvPr id="9" name="表格 8"/>
          <p:cNvGraphicFramePr/>
          <p:nvPr>
            <p:custDataLst>
              <p:tags r:id="rId2"/>
            </p:custDataLst>
          </p:nvPr>
        </p:nvGraphicFramePr>
        <p:xfrm>
          <a:off x="4809490" y="965835"/>
          <a:ext cx="6913880" cy="4966970"/>
        </p:xfrm>
        <a:graphic>
          <a:graphicData uri="http://schemas.openxmlformats.org/drawingml/2006/table">
            <a:tbl>
              <a:tblPr/>
              <a:tblGrid>
                <a:gridCol w="1229360"/>
                <a:gridCol w="5684520"/>
              </a:tblGrid>
              <a:tr h="35369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Model</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1">
                          <a:latin typeface="微软雅黑" panose="020B0503020204020204" pitchFamily="34" charset="-122"/>
                          <a:ea typeface="微软雅黑" panose="020B0503020204020204" pitchFamily="34" charset="-122"/>
                          <a:cs typeface="Calibri" panose="020F0502020204030204" charset="0"/>
                        </a:rPr>
                        <a:t>Aluminum/Aluminium Tube</a:t>
                      </a:r>
                      <a:r>
                        <a:rPr lang="en-US" sz="1200" b="1">
                          <a:latin typeface="微软雅黑" panose="020B0503020204020204" pitchFamily="34" charset="-122"/>
                          <a:ea typeface="微软雅黑" panose="020B0503020204020204" pitchFamily="34" charset="-122"/>
                          <a:cs typeface="Helvetica" charset="0"/>
                        </a:rPr>
                        <a:t>&amp; </a:t>
                      </a:r>
                      <a:r>
                        <a:rPr lang="en-US" sz="1200" b="1">
                          <a:latin typeface="微软雅黑" panose="020B0503020204020204" pitchFamily="34" charset="-122"/>
                          <a:ea typeface="微软雅黑" panose="020B0503020204020204" pitchFamily="34" charset="-122"/>
                          <a:cs typeface="Calibri" panose="020F0502020204030204" charset="0"/>
                        </a:rPr>
                        <a:t>Pipe</a:t>
                      </a:r>
                      <a:endParaRPr lang="en-US" altLang="en-US" sz="1200" b="1">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6235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Material Grade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1">
                          <a:solidFill>
                            <a:srgbClr val="FF0000"/>
                          </a:solidFill>
                          <a:latin typeface="微软雅黑" panose="020B0503020204020204" pitchFamily="34" charset="-122"/>
                          <a:ea typeface="微软雅黑" panose="020B0503020204020204" pitchFamily="34" charset="-122"/>
                          <a:cs typeface="Helvetica" charset="0"/>
                        </a:rPr>
                        <a:t>Hot Sales</a:t>
                      </a:r>
                      <a:r>
                        <a:rPr lang="en-US" sz="1200" b="0">
                          <a:latin typeface="微软雅黑" panose="020B0503020204020204" pitchFamily="34" charset="-122"/>
                          <a:ea typeface="微软雅黑" panose="020B0503020204020204" pitchFamily="34" charset="-122"/>
                          <a:cs typeface="Helvetica" charset="0"/>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1060, 2024, 5052, 6061, 6063, 7075</a:t>
                      </a:r>
                      <a:endParaRPr 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1000 series: 1050, 1060, 1070, 1080, 1100, 1435,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2000 series: 2011, 2014, 2017, 2024,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3000 series: 3002, 3003, 3104, 3204, 3030,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5000 series: 5005, 5025, 5040, 5056, 5083,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6000 series: 6101, 6003, 6061, 6063, 6020, 6201, 6262, 6082,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7000 series: 7003, 7005, 7050, 7075, etc</a:t>
                      </a:r>
                      <a:endParaRPr lang="en-US" altLang="en-US" sz="1200" b="1">
                        <a:solidFill>
                          <a:srgbClr val="FF0000"/>
                        </a:solidFill>
                        <a:latin typeface="微软雅黑" panose="020B0503020204020204" pitchFamily="34" charset="-122"/>
                        <a:ea typeface="微软雅黑" panose="020B0503020204020204" pitchFamily="34" charset="-122"/>
                        <a:cs typeface="Helvetica"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69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Size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Outer Diameter: 3-250mmWall Thickness: 0.3-50mmLength: 10mm-6000mm</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496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Standards</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ASTM, ASME, EN, JIS, DIN, GB/T, etc</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69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Surface treatment</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Mill finished, anodized, powder coating, Sand blast, etc</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69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Surface colors</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Bright, polished, hair line, brush, sand blast, checkered ,embossed, etching, 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496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Status</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T4 T5 T6 or other special status</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69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Certificate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ISO, SGS, BV and so on.</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69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MOQ</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1 ton</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7251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Application</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1)Further making utensil.2)Solar reflective film3)The appearance of the building4)Interior decorating: ceilings, walls, etc.5)Furniture cabinets6)Elevator decoraction7)Signs, nameplate, bags making.8)Decorated inside and outside the car9)Household appliances: refrigerators,microwave ovens,audio equipment,etc.10)The consumer electronics: mobile phones, digital cameras, MP3, U disk, 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155700" y="317500"/>
            <a:ext cx="89147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Aluminum/Aluminium Rod &amp; Bar</a:t>
            </a:r>
            <a:endPar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pic>
        <p:nvPicPr>
          <p:cNvPr id="8" name="图片 7" descr="1 (11)"/>
          <p:cNvPicPr>
            <a:picLocks noChangeAspect="1"/>
          </p:cNvPicPr>
          <p:nvPr/>
        </p:nvPicPr>
        <p:blipFill>
          <a:blip r:embed="rId1"/>
          <a:srcRect l="13407" t="10808" r="13619" b="15608"/>
          <a:stretch>
            <a:fillRect/>
          </a:stretch>
        </p:blipFill>
        <p:spPr>
          <a:xfrm>
            <a:off x="471170" y="1570990"/>
            <a:ext cx="3494405" cy="3523615"/>
          </a:xfrm>
          <a:prstGeom prst="rect">
            <a:avLst/>
          </a:prstGeom>
          <a:ln w="28575">
            <a:solidFill>
              <a:schemeClr val="tx1"/>
            </a:solidFill>
          </a:ln>
        </p:spPr>
      </p:pic>
      <p:graphicFrame>
        <p:nvGraphicFramePr>
          <p:cNvPr id="9" name="表格 8"/>
          <p:cNvGraphicFramePr/>
          <p:nvPr>
            <p:custDataLst>
              <p:tags r:id="rId2"/>
            </p:custDataLst>
          </p:nvPr>
        </p:nvGraphicFramePr>
        <p:xfrm>
          <a:off x="4511675" y="857885"/>
          <a:ext cx="7010400" cy="5161915"/>
        </p:xfrm>
        <a:graphic>
          <a:graphicData uri="http://schemas.openxmlformats.org/drawingml/2006/table">
            <a:tbl>
              <a:tblPr/>
              <a:tblGrid>
                <a:gridCol w="1266825"/>
                <a:gridCol w="5743575"/>
              </a:tblGrid>
              <a:tr h="36385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Model</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1">
                          <a:latin typeface="微软雅黑" panose="020B0503020204020204" pitchFamily="34" charset="-122"/>
                          <a:ea typeface="微软雅黑" panose="020B0503020204020204" pitchFamily="34" charset="-122"/>
                          <a:cs typeface="Calibri" panose="020F0502020204030204" charset="0"/>
                        </a:rPr>
                        <a:t>Aluminum/Aluminium Tube</a:t>
                      </a:r>
                      <a:r>
                        <a:rPr lang="en-US" sz="1200" b="1">
                          <a:latin typeface="微软雅黑" panose="020B0503020204020204" pitchFamily="34" charset="-122"/>
                          <a:ea typeface="微软雅黑" panose="020B0503020204020204" pitchFamily="34" charset="-122"/>
                          <a:cs typeface="Helvetica" charset="0"/>
                        </a:rPr>
                        <a:t>&amp; </a:t>
                      </a:r>
                      <a:r>
                        <a:rPr lang="en-US" sz="1200" b="1">
                          <a:latin typeface="微软雅黑" panose="020B0503020204020204" pitchFamily="34" charset="-122"/>
                          <a:ea typeface="微软雅黑" panose="020B0503020204020204" pitchFamily="34" charset="-122"/>
                          <a:cs typeface="Calibri" panose="020F0502020204030204" charset="0"/>
                        </a:rPr>
                        <a:t>Pipe</a:t>
                      </a:r>
                      <a:endParaRPr lang="en-US" altLang="en-US" sz="1200" b="1">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9156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Material Grade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1">
                          <a:solidFill>
                            <a:srgbClr val="FF0000"/>
                          </a:solidFill>
                          <a:latin typeface="微软雅黑" panose="020B0503020204020204" pitchFamily="34" charset="-122"/>
                          <a:ea typeface="微软雅黑" panose="020B0503020204020204" pitchFamily="34" charset="-122"/>
                          <a:cs typeface="Helvetica" charset="0"/>
                        </a:rPr>
                        <a:t>Hot Sales</a:t>
                      </a:r>
                      <a:r>
                        <a:rPr lang="en-US" sz="1200" b="0">
                          <a:latin typeface="微软雅黑" panose="020B0503020204020204" pitchFamily="34" charset="-122"/>
                          <a:ea typeface="微软雅黑" panose="020B0503020204020204" pitchFamily="34" charset="-122"/>
                          <a:cs typeface="Helvetica" charset="0"/>
                        </a:rPr>
                        <a:t>: </a:t>
                      </a: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1060, 2024, 5052, 6061, 6063, 7075</a:t>
                      </a:r>
                      <a:endParaRPr 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1000 series: 1050, 1060, 1070, 1080, 1100, 1435,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2000 series: 2011, 2014, 2017, 2024,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3000 series: 3002, 3003, 3104, 3204, 3030,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5000 series: 5005, 5025, 5040, 5056, 5083,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6000 series: 6101, 6003, 6061, 6063, 6020, 6201, 6262, 6082, etc</a:t>
                      </a:r>
                      <a:endParaRPr lang="en-US" sz="1200" b="0">
                        <a:latin typeface="微软雅黑" panose="020B0503020204020204" pitchFamily="34" charset="-122"/>
                        <a:ea typeface="微软雅黑" panose="020B0503020204020204" pitchFamily="34" charset="-122"/>
                        <a:cs typeface="Calibri" panose="020F0502020204030204" charset="0"/>
                      </a:endParaRPr>
                    </a:p>
                    <a:p>
                      <a:pPr indent="0">
                        <a:buNone/>
                      </a:pPr>
                      <a:r>
                        <a:rPr lang="en-US" sz="1200" b="0">
                          <a:latin typeface="微软雅黑" panose="020B0503020204020204" pitchFamily="34" charset="-122"/>
                          <a:ea typeface="微软雅黑" panose="020B0503020204020204" pitchFamily="34" charset="-122"/>
                          <a:cs typeface="Calibri" panose="020F0502020204030204" charset="0"/>
                        </a:rPr>
                        <a:t>7000 series: 7003, 7005, 7050, 7075, etc</a:t>
                      </a:r>
                      <a:endParaRPr lang="en-US" altLang="en-US" sz="1200" b="1">
                        <a:solidFill>
                          <a:srgbClr val="FF0000"/>
                        </a:solidFill>
                        <a:latin typeface="微软雅黑" panose="020B0503020204020204" pitchFamily="34" charset="-122"/>
                        <a:ea typeface="微软雅黑" panose="020B0503020204020204" pitchFamily="34" charset="-122"/>
                        <a:cs typeface="Helvetica"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3243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Size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333333"/>
                          </a:solidFill>
                          <a:latin typeface="微软雅黑" panose="020B0503020204020204" pitchFamily="34" charset="-122"/>
                          <a:ea typeface="微软雅黑" panose="020B0503020204020204" pitchFamily="34" charset="-122"/>
                          <a:cs typeface="Calibri" panose="020F0502020204030204" charset="0"/>
                        </a:rPr>
                        <a:t>Thickness:0.1~200mm or as requiredWidth:0.1-20mm or as requiredSize can be customized according to customer needs</a:t>
                      </a:r>
                      <a:endParaRPr lang="en-US" altLang="en-US" sz="1200" b="0">
                        <a:solidFill>
                          <a:srgbClr val="333333"/>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385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Standards</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ASTM, ASME, EN, JIS, DIN, GB/T, etc</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385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Surface treatment</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Mill finished, anodized, powder coating, Sand blast, etc</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322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Surface colors</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Bright, polished, hair line, brush, sand blast, checkered ,embossed, etching, 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385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Status</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T4 T5 T6 or other special status</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3855">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Certificate</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ISO, SGS, BV and so on.</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449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MOQ</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latin typeface="微软雅黑" panose="020B0503020204020204" pitchFamily="34" charset="-122"/>
                          <a:ea typeface="微软雅黑" panose="020B0503020204020204" pitchFamily="34" charset="-122"/>
                          <a:cs typeface="Calibri" panose="020F0502020204030204" charset="0"/>
                        </a:rPr>
                        <a:t>1 ton</a:t>
                      </a:r>
                      <a:endParaRPr lang="en-US" altLang="en-US" sz="1200" b="0">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90930">
                <a:tc>
                  <a:txBody>
                    <a:bodyPr/>
                    <a:p>
                      <a:pPr indent="0">
                        <a:buNone/>
                      </a:pPr>
                      <a:r>
                        <a:rPr lang="en-US" sz="1200" b="1">
                          <a:solidFill>
                            <a:schemeClr val="bg1"/>
                          </a:solidFill>
                          <a:latin typeface="微软雅黑" panose="020B0503020204020204" pitchFamily="34" charset="-122"/>
                          <a:ea typeface="微软雅黑" panose="020B0503020204020204" pitchFamily="34" charset="-122"/>
                          <a:cs typeface="Calibri" panose="020F0502020204030204" charset="0"/>
                        </a:rPr>
                        <a:t>Application</a:t>
                      </a:r>
                      <a:endParaRPr lang="en-US" altLang="en-US" sz="1200" b="1">
                        <a:solidFill>
                          <a:schemeClr val="bg1"/>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8C85A2"/>
                    </a:solidFill>
                  </a:tcPr>
                </a:tc>
                <a:tc>
                  <a:txBody>
                    <a:bodyPr/>
                    <a:p>
                      <a:pPr indent="0">
                        <a:buNone/>
                      </a:pPr>
                      <a:r>
                        <a:rPr lang="en-US" sz="1200" b="0">
                          <a:solidFill>
                            <a:srgbClr val="000000"/>
                          </a:solidFill>
                          <a:latin typeface="微软雅黑" panose="020B0503020204020204" pitchFamily="34" charset="-122"/>
                          <a:ea typeface="微软雅黑" panose="020B0503020204020204" pitchFamily="34" charset="-122"/>
                          <a:cs typeface="Calibri" panose="020F0502020204030204" charset="0"/>
                        </a:rPr>
                        <a:t>1)Further making utensil.2)Solar reflective film3)The appearance of the building4)Interior decorating: ceilings, walls, etc.5)Furniture cabinets6)Elevator decoraction7)Signs, nameplate, bags making.8)Decorated inside and outside the car9)Household appliances: refrigerators,microwave ovens,audio equipment,etc.10)The consumer electronics: mobile phones, digital cameras, MP3, U disk, etc.</a:t>
                      </a:r>
                      <a:endParaRPr lang="en-US" altLang="en-US" sz="1200" b="0">
                        <a:solidFill>
                          <a:srgbClr val="000000"/>
                        </a:solidFill>
                        <a:latin typeface="微软雅黑" panose="020B0503020204020204" pitchFamily="34" charset="-122"/>
                        <a:ea typeface="微软雅黑" panose="020B0503020204020204" pitchFamily="34" charset="-122"/>
                        <a:cs typeface="Calibri" panose="020F0502020204030204" charset="0"/>
                      </a:endParaRPr>
                    </a:p>
                  </a:txBody>
                  <a:tcPr marL="0" marR="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19" name="文本框 18"/>
          <p:cNvSpPr txBox="1"/>
          <p:nvPr/>
        </p:nvSpPr>
        <p:spPr>
          <a:xfrm>
            <a:off x="5056505" y="3547110"/>
            <a:ext cx="6425565" cy="1106805"/>
          </a:xfrm>
          <a:prstGeom prst="rect">
            <a:avLst/>
          </a:prstGeom>
          <a:noFill/>
          <a:effectLst>
            <a:outerShdw blurRad="50800" dist="38100" dir="2700000" algn="tl" rotWithShape="0">
              <a:prstClr val="black">
                <a:alpha val="40000"/>
              </a:prstClr>
            </a:outerShdw>
          </a:effectLst>
        </p:spPr>
        <p:txBody>
          <a:bodyPr wrap="square" rtlCol="0">
            <a:spAutoFit/>
            <a:scene3d>
              <a:camera prst="orthographicFront"/>
              <a:lightRig rig="threePt" dir="t"/>
            </a:scene3d>
          </a:bodyPr>
          <a:lstStyle/>
          <a:p>
            <a:pPr algn="l" defTabSz="1219200"/>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Steel H-Beams</a:t>
            </a:r>
            <a:endPar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535" y="317500"/>
            <a:ext cx="2496820"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lang="zh-CN" alt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Steel H-Beams</a:t>
            </a:r>
            <a:endParaRPr kumimoji="0" lang="zh-CN" alt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pic>
        <p:nvPicPr>
          <p:cNvPr id="3" name="图片 2" descr="H (2)"/>
          <p:cNvPicPr>
            <a:picLocks noChangeAspect="1"/>
          </p:cNvPicPr>
          <p:nvPr>
            <p:custDataLst>
              <p:tags r:id="rId1"/>
            </p:custDataLst>
          </p:nvPr>
        </p:nvPicPr>
        <p:blipFill>
          <a:blip r:embed="rId2"/>
          <a:srcRect r="17284"/>
          <a:stretch>
            <a:fillRect/>
          </a:stretch>
        </p:blipFill>
        <p:spPr>
          <a:xfrm>
            <a:off x="520065" y="1125220"/>
            <a:ext cx="5316220" cy="4820920"/>
          </a:xfrm>
          <a:prstGeom prst="rect">
            <a:avLst/>
          </a:prstGeom>
          <a:ln w="38100">
            <a:solidFill>
              <a:schemeClr val="tx1"/>
            </a:solidFill>
          </a:ln>
          <a:effectLst>
            <a:outerShdw blurRad="50800" dist="38100" dir="5400000" algn="t" rotWithShape="0">
              <a:prstClr val="black">
                <a:alpha val="40000"/>
              </a:prstClr>
            </a:outerShdw>
          </a:effectLst>
        </p:spPr>
      </p:pic>
      <p:graphicFrame>
        <p:nvGraphicFramePr>
          <p:cNvPr id="16" name="表格 15"/>
          <p:cNvGraphicFramePr/>
          <p:nvPr>
            <p:custDataLst>
              <p:tags r:id="rId3"/>
            </p:custDataLst>
          </p:nvPr>
        </p:nvGraphicFramePr>
        <p:xfrm>
          <a:off x="6026785" y="1124585"/>
          <a:ext cx="5552440" cy="5176520"/>
        </p:xfrm>
        <a:graphic>
          <a:graphicData uri="http://schemas.openxmlformats.org/drawingml/2006/table">
            <a:tbl>
              <a:tblPr firstRow="1" bandRow="1">
                <a:tableStyleId>{2D5ABB26-0587-4C30-8999-92F81FD0307C}</a:tableStyleId>
              </a:tblPr>
              <a:tblGrid>
                <a:gridCol w="2040890"/>
                <a:gridCol w="3511550"/>
              </a:tblGrid>
              <a:tr h="553085">
                <a:tc>
                  <a:txBody>
                    <a:bodyPr/>
                    <a:p>
                      <a:pPr algn="ctr">
                        <a:lnSpc>
                          <a:spcPct val="170000"/>
                        </a:lnSpc>
                        <a:buNone/>
                      </a:pPr>
                      <a:r>
                        <a:rPr lang="zh-CN" altLang="en-US" sz="1600" b="1">
                          <a:ln>
                            <a:noFill/>
                          </a:ln>
                          <a:solidFill>
                            <a:schemeClr val="bg1"/>
                          </a:solidFill>
                          <a:latin typeface="微软雅黑" panose="020B0503020204020204" pitchFamily="34" charset="-122"/>
                          <a:ea typeface="微软雅黑" panose="020B0503020204020204" pitchFamily="34" charset="-122"/>
                        </a:rPr>
                        <a:t>Item Name</a:t>
                      </a:r>
                      <a:endParaRPr lang="zh-CN" altLang="en-US" sz="1600" b="1">
                        <a:ln>
                          <a:noFill/>
                        </a:ln>
                        <a:solidFill>
                          <a:schemeClr val="bg1"/>
                        </a:solidFill>
                        <a:latin typeface="微软雅黑" panose="020B0503020204020204" pitchFamily="34" charset="-122"/>
                        <a:ea typeface="微软雅黑" panose="020B0503020204020204" pitchFamily="34" charset="-122"/>
                      </a:endParaRPr>
                    </a:p>
                  </a:txBody>
                  <a:tcPr>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l">
                        <a:lnSpc>
                          <a:spcPct val="170000"/>
                        </a:lnSpc>
                        <a:buNone/>
                      </a:pPr>
                      <a:r>
                        <a:rPr lang="zh-CN" altLang="en-US" sz="1600" b="1">
                          <a:ln>
                            <a:noFill/>
                          </a:ln>
                          <a:solidFill>
                            <a:schemeClr val="tx1"/>
                          </a:solidFill>
                          <a:latin typeface="微软雅黑" panose="020B0503020204020204" pitchFamily="34" charset="-122"/>
                          <a:ea typeface="微软雅黑" panose="020B0503020204020204" pitchFamily="34" charset="-122"/>
                        </a:rPr>
                        <a:t>Structural Steel H Beam I Beam</a:t>
                      </a:r>
                      <a:endParaRPr lang="zh-CN" altLang="en-US" sz="1600" b="1">
                        <a:ln>
                          <a:noFill/>
                        </a:ln>
                        <a:solidFill>
                          <a:schemeClr val="tx1"/>
                        </a:solidFill>
                        <a:latin typeface="微软雅黑" panose="020B0503020204020204" pitchFamily="34" charset="-122"/>
                        <a:ea typeface="微软雅黑" panose="020B0503020204020204" pitchFamily="34" charset="-122"/>
                      </a:endParaRPr>
                    </a:p>
                  </a:txBody>
                  <a:tcPr>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lnTlToBr>
                      <a:noFill/>
                    </a:lnTlToBr>
                    <a:lnBlToTr>
                      <a:noFill/>
                    </a:lnBlToTr>
                    <a:noFill/>
                  </a:tcPr>
                </a:tc>
              </a:tr>
              <a:tr h="553085">
                <a:tc>
                  <a:txBody>
                    <a:bodyPr/>
                    <a:p>
                      <a:pPr algn="ctr">
                        <a:lnSpc>
                          <a:spcPct val="160000"/>
                        </a:lnSpc>
                        <a:buNone/>
                      </a:pPr>
                      <a:r>
                        <a:rPr lang="zh-CN" altLang="en-US" sz="1600" b="1">
                          <a:ln>
                            <a:noFill/>
                          </a:ln>
                          <a:solidFill>
                            <a:schemeClr val="bg1"/>
                          </a:solidFill>
                          <a:latin typeface="微软雅黑" panose="020B0503020204020204" pitchFamily="34" charset="-122"/>
                          <a:ea typeface="微软雅黑" panose="020B0503020204020204" pitchFamily="34" charset="-122"/>
                          <a:sym typeface="方正宝黑体 简 Light" panose="02000400000000000000" charset="-122"/>
                        </a:rPr>
                        <a:t>MOQ</a:t>
                      </a:r>
                      <a:endParaRPr lang="zh-CN" altLang="en-US" sz="1600" b="1">
                        <a:ln>
                          <a:noFill/>
                        </a:ln>
                        <a:solidFill>
                          <a:schemeClr val="bg1"/>
                        </a:solidFill>
                        <a:latin typeface="微软雅黑" panose="020B0503020204020204" pitchFamily="34" charset="-122"/>
                        <a:ea typeface="微软雅黑" panose="020B0503020204020204" pitchFamily="34" charset="-122"/>
                        <a:sym typeface="方正宝黑体 简 Light" panose="02000400000000000000" charset="-122"/>
                      </a:endParaRPr>
                    </a:p>
                  </a:txBody>
                  <a:tcPr>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l">
                        <a:lnSpc>
                          <a:spcPct val="150000"/>
                        </a:lnSpc>
                        <a:buNone/>
                      </a:pPr>
                      <a:r>
                        <a:rPr lang="zh-CN" altLang="en-US" sz="1600" b="1">
                          <a:ln>
                            <a:noFill/>
                          </a:ln>
                          <a:solidFill>
                            <a:schemeClr val="tx1"/>
                          </a:solidFill>
                          <a:latin typeface="微软雅黑" panose="020B0503020204020204" pitchFamily="34" charset="-122"/>
                          <a:ea typeface="微软雅黑" panose="020B0503020204020204" pitchFamily="34" charset="-122"/>
                        </a:rPr>
                        <a:t>1 Ton</a:t>
                      </a:r>
                      <a:endParaRPr lang="zh-CN" altLang="en-US" sz="1600" b="1">
                        <a:ln>
                          <a:noFill/>
                        </a:ln>
                        <a:solidFill>
                          <a:schemeClr val="tx1"/>
                        </a:solidFill>
                        <a:latin typeface="微软雅黑" panose="020B0503020204020204" pitchFamily="34" charset="-122"/>
                        <a:ea typeface="微软雅黑" panose="020B0503020204020204" pitchFamily="34" charset="-122"/>
                      </a:endParaRPr>
                    </a:p>
                  </a:txBody>
                  <a:tcPr>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675640">
                <a:tc>
                  <a:txBody>
                    <a:bodyPr/>
                    <a:p>
                      <a:pPr algn="ctr">
                        <a:lnSpc>
                          <a:spcPct val="90000"/>
                        </a:lnSpc>
                        <a:buNone/>
                      </a:pPr>
                      <a:r>
                        <a:rPr lang="zh-CN" altLang="en-US" sz="1600" b="1">
                          <a:ln>
                            <a:noFill/>
                          </a:ln>
                          <a:solidFill>
                            <a:schemeClr val="bg1"/>
                          </a:solidFill>
                          <a:latin typeface="微软雅黑" panose="020B0503020204020204" pitchFamily="34" charset="-122"/>
                          <a:ea typeface="微软雅黑" panose="020B0503020204020204" pitchFamily="34" charset="-122"/>
                          <a:sym typeface="+mn-ea"/>
                        </a:rPr>
                        <a:t>Steel Grade</a:t>
                      </a:r>
                      <a:endParaRPr lang="zh-CN" altLang="en-US" sz="1600" b="1">
                        <a:ln>
                          <a:noFill/>
                        </a:ln>
                        <a:solidFill>
                          <a:schemeClr val="bg1"/>
                        </a:solidFill>
                        <a:latin typeface="微软雅黑" panose="020B0503020204020204" pitchFamily="34" charset="-122"/>
                        <a:ea typeface="微软雅黑" panose="020B0503020204020204" pitchFamily="34" charset="-122"/>
                      </a:endParaRPr>
                    </a:p>
                  </a:txBody>
                  <a:tcPr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l">
                        <a:lnSpc>
                          <a:spcPct val="120000"/>
                        </a:lnSpc>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sym typeface="+mn-ea"/>
                        </a:rPr>
                        <a:t>Q235B,</a:t>
                      </a:r>
                      <a:r>
                        <a:rPr lang="en-US" altLang="zh-CN" sz="1600" b="1">
                          <a:ln>
                            <a:noFill/>
                          </a:ln>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sym typeface="+mn-ea"/>
                        </a:rPr>
                        <a:t>Q355B, SS400B</a:t>
                      </a:r>
                      <a:r>
                        <a:rPr lang="en-US" altLang="zh-CN" sz="1600" b="1">
                          <a:ln>
                            <a:noFill/>
                          </a:ln>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sym typeface="+mn-ea"/>
                        </a:rPr>
                        <a:t>A-36, AS300B, S355J0, S450J0-T, S275JR</a:t>
                      </a:r>
                      <a:endParaRPr lang="zh-CN" altLang="en-US" sz="1600" b="1">
                        <a:ln>
                          <a:noFill/>
                        </a:ln>
                        <a:solidFill>
                          <a:schemeClr val="tx1"/>
                        </a:solidFill>
                        <a:latin typeface="微软雅黑" panose="020B0503020204020204" pitchFamily="34" charset="-122"/>
                        <a:ea typeface="微软雅黑" panose="020B0503020204020204" pitchFamily="34" charset="-122"/>
                      </a:endParaRPr>
                    </a:p>
                  </a:txBody>
                  <a:tcPr>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553720">
                <a:tc>
                  <a:txBody>
                    <a:bodyPr/>
                    <a:p>
                      <a:pPr algn="ctr">
                        <a:lnSpc>
                          <a:spcPct val="120000"/>
                        </a:lnSpc>
                        <a:buNone/>
                      </a:pPr>
                      <a:r>
                        <a:rPr lang="zh-CN" altLang="en-US" sz="1600" b="1">
                          <a:ln>
                            <a:noFill/>
                          </a:ln>
                          <a:solidFill>
                            <a:schemeClr val="bg1"/>
                          </a:solidFill>
                          <a:latin typeface="微软雅黑" panose="020B0503020204020204" pitchFamily="34" charset="-122"/>
                          <a:ea typeface="微软雅黑" panose="020B0503020204020204" pitchFamily="34" charset="-122"/>
                        </a:rPr>
                        <a:t>Web Thickness</a:t>
                      </a:r>
                      <a:endParaRPr lang="zh-CN" altLang="en-US" sz="1600" b="1">
                        <a:ln>
                          <a:noFill/>
                        </a:ln>
                        <a:solidFill>
                          <a:schemeClr val="bg1"/>
                        </a:solidFill>
                        <a:latin typeface="微软雅黑" panose="020B0503020204020204" pitchFamily="34" charset="-122"/>
                        <a:ea typeface="微软雅黑" panose="020B0503020204020204" pitchFamily="34" charset="-122"/>
                      </a:endParaRPr>
                    </a:p>
                  </a:txBody>
                  <a:tcPr>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l">
                        <a:lnSpc>
                          <a:spcPct val="120000"/>
                        </a:lnSpc>
                        <a:buNone/>
                      </a:pPr>
                      <a:r>
                        <a:rPr lang="en-US" altLang="zh-CN" sz="1600" b="1">
                          <a:ln>
                            <a:noFill/>
                          </a:ln>
                          <a:solidFill>
                            <a:schemeClr val="tx1"/>
                          </a:solidFill>
                          <a:latin typeface="微软雅黑" panose="020B0503020204020204" pitchFamily="34" charset="-122"/>
                          <a:ea typeface="微软雅黑" panose="020B0503020204020204" pitchFamily="34" charset="-122"/>
                        </a:rPr>
                        <a:t>5#-150#</a:t>
                      </a:r>
                      <a:r>
                        <a:rPr lang="zh-CN" altLang="en-US" sz="1600" b="1">
                          <a:ln>
                            <a:noFill/>
                          </a:ln>
                          <a:solidFill>
                            <a:schemeClr val="tx1"/>
                          </a:solidFill>
                          <a:latin typeface="微软雅黑" panose="020B0503020204020204" pitchFamily="34" charset="-122"/>
                          <a:ea typeface="微软雅黑" panose="020B0503020204020204" pitchFamily="34" charset="-122"/>
                        </a:rPr>
                        <a:t> mm</a:t>
                      </a:r>
                      <a:endParaRPr lang="zh-CN" altLang="en-US" sz="1600" b="1">
                        <a:ln>
                          <a:noFill/>
                        </a:ln>
                        <a:solidFill>
                          <a:schemeClr val="tx1"/>
                        </a:solidFill>
                        <a:latin typeface="微软雅黑" panose="020B0503020204020204" pitchFamily="34" charset="-122"/>
                        <a:ea typeface="微软雅黑" panose="020B0503020204020204" pitchFamily="34" charset="-122"/>
                      </a:endParaRPr>
                    </a:p>
                  </a:txBody>
                  <a:tcPr>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553085">
                <a:tc>
                  <a:txBody>
                    <a:bodyPr/>
                    <a:p>
                      <a:pPr algn="ctr">
                        <a:lnSpc>
                          <a:spcPct val="120000"/>
                        </a:lnSpc>
                        <a:buNone/>
                      </a:pPr>
                      <a:r>
                        <a:rPr lang="en-US" altLang="zh-CN" sz="1600" b="1">
                          <a:ln>
                            <a:noFill/>
                          </a:ln>
                          <a:solidFill>
                            <a:schemeClr val="bg1"/>
                          </a:solidFill>
                          <a:latin typeface="微软雅黑" panose="020B0503020204020204" pitchFamily="34" charset="-122"/>
                          <a:ea typeface="微软雅黑" panose="020B0503020204020204" pitchFamily="34" charset="-122"/>
                        </a:rPr>
                        <a:t>Web Width</a:t>
                      </a:r>
                      <a:endParaRPr lang="en-US" altLang="zh-CN" sz="1600" b="1">
                        <a:ln>
                          <a:noFill/>
                        </a:ln>
                        <a:solidFill>
                          <a:schemeClr val="bg1"/>
                        </a:solidFill>
                        <a:latin typeface="微软雅黑" panose="020B0503020204020204" pitchFamily="34" charset="-122"/>
                        <a:ea typeface="微软雅黑" panose="020B0503020204020204" pitchFamily="34" charset="-122"/>
                      </a:endParaRPr>
                    </a:p>
                  </a:txBody>
                  <a:tcPr>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l">
                        <a:lnSpc>
                          <a:spcPct val="120000"/>
                        </a:lnSpc>
                        <a:buNone/>
                      </a:pPr>
                      <a:r>
                        <a:rPr lang="zh-CN" altLang="en-US" sz="1600" b="1">
                          <a:ln>
                            <a:noFill/>
                          </a:ln>
                          <a:solidFill>
                            <a:schemeClr val="tx1"/>
                          </a:solidFill>
                          <a:latin typeface="微软雅黑" panose="020B0503020204020204" pitchFamily="34" charset="-122"/>
                          <a:ea typeface="微软雅黑" panose="020B0503020204020204" pitchFamily="34" charset="-122"/>
                        </a:rPr>
                        <a:t>100-1000 mm</a:t>
                      </a:r>
                      <a:endParaRPr lang="zh-CN" altLang="en-US" sz="1600" b="1">
                        <a:ln>
                          <a:noFill/>
                        </a:ln>
                        <a:solidFill>
                          <a:schemeClr val="tx1"/>
                        </a:solidFill>
                        <a:latin typeface="微软雅黑" panose="020B0503020204020204" pitchFamily="34" charset="-122"/>
                        <a:ea typeface="微软雅黑" panose="020B0503020204020204" pitchFamily="34" charset="-122"/>
                      </a:endParaRPr>
                    </a:p>
                  </a:txBody>
                  <a:tcPr>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552450">
                <a:tc>
                  <a:txBody>
                    <a:bodyPr/>
                    <a:p>
                      <a:pPr algn="ctr">
                        <a:lnSpc>
                          <a:spcPct val="120000"/>
                        </a:lnSpc>
                        <a:buNone/>
                      </a:pPr>
                      <a:r>
                        <a:rPr lang="zh-CN" altLang="en-US" sz="1600" b="1">
                          <a:ln>
                            <a:noFill/>
                          </a:ln>
                          <a:solidFill>
                            <a:schemeClr val="bg1"/>
                          </a:solidFill>
                          <a:latin typeface="微软雅黑" panose="020B0503020204020204" pitchFamily="34" charset="-122"/>
                          <a:ea typeface="微软雅黑" panose="020B0503020204020204" pitchFamily="34" charset="-122"/>
                        </a:rPr>
                        <a:t>Flange Thickness</a:t>
                      </a:r>
                      <a:endParaRPr lang="zh-CN" altLang="en-US" sz="1600" b="1">
                        <a:ln>
                          <a:noFill/>
                        </a:ln>
                        <a:solidFill>
                          <a:schemeClr val="bg1"/>
                        </a:solidFill>
                        <a:latin typeface="微软雅黑" panose="020B0503020204020204" pitchFamily="34" charset="-122"/>
                        <a:ea typeface="微软雅黑" panose="020B0503020204020204" pitchFamily="34" charset="-122"/>
                      </a:endParaRPr>
                    </a:p>
                  </a:txBody>
                  <a:tcPr>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l">
                        <a:lnSpc>
                          <a:spcPct val="120000"/>
                        </a:lnSpc>
                        <a:buNone/>
                      </a:pPr>
                      <a:r>
                        <a:rPr lang="zh-CN" altLang="en-US" sz="1600" b="1">
                          <a:ln>
                            <a:noFill/>
                          </a:ln>
                          <a:solidFill>
                            <a:schemeClr val="tx1"/>
                          </a:solidFill>
                          <a:latin typeface="微软雅黑" panose="020B0503020204020204" pitchFamily="34" charset="-122"/>
                          <a:ea typeface="微软雅黑" panose="020B0503020204020204" pitchFamily="34" charset="-122"/>
                        </a:rPr>
                        <a:t>100-1000 mm</a:t>
                      </a:r>
                      <a:endParaRPr lang="zh-CN" altLang="en-US" sz="1600" b="1">
                        <a:ln>
                          <a:noFill/>
                        </a:ln>
                        <a:solidFill>
                          <a:schemeClr val="tx1"/>
                        </a:solidFill>
                        <a:latin typeface="微软雅黑" panose="020B0503020204020204" pitchFamily="34" charset="-122"/>
                        <a:ea typeface="微软雅黑" panose="020B0503020204020204" pitchFamily="34" charset="-122"/>
                      </a:endParaRPr>
                    </a:p>
                  </a:txBody>
                  <a:tcPr>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553085">
                <a:tc>
                  <a:txBody>
                    <a:bodyPr/>
                    <a:p>
                      <a:pPr algn="ctr">
                        <a:lnSpc>
                          <a:spcPct val="120000"/>
                        </a:lnSpc>
                        <a:buNone/>
                      </a:pPr>
                      <a:r>
                        <a:rPr lang="zh-CN" altLang="en-US" sz="1600" b="1">
                          <a:ln>
                            <a:noFill/>
                          </a:ln>
                          <a:solidFill>
                            <a:schemeClr val="bg1"/>
                          </a:solidFill>
                          <a:latin typeface="微软雅黑" panose="020B0503020204020204" pitchFamily="34" charset="-122"/>
                          <a:ea typeface="微软雅黑" panose="020B0503020204020204" pitchFamily="34" charset="-122"/>
                        </a:rPr>
                        <a:t>Flange Width</a:t>
                      </a:r>
                      <a:endParaRPr lang="zh-CN" altLang="en-US" sz="1600" b="1">
                        <a:ln>
                          <a:noFill/>
                        </a:ln>
                        <a:solidFill>
                          <a:schemeClr val="bg1"/>
                        </a:solidFill>
                        <a:latin typeface="微软雅黑" panose="020B0503020204020204" pitchFamily="34" charset="-122"/>
                        <a:ea typeface="微软雅黑" panose="020B0503020204020204" pitchFamily="34" charset="-122"/>
                      </a:endParaRPr>
                    </a:p>
                  </a:txBody>
                  <a:tcPr>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l">
                        <a:lnSpc>
                          <a:spcPct val="120000"/>
                        </a:lnSpc>
                        <a:buNone/>
                      </a:pPr>
                      <a:r>
                        <a:rPr lang="zh-CN" altLang="en-US" sz="1600" b="1">
                          <a:ln>
                            <a:noFill/>
                          </a:ln>
                          <a:solidFill>
                            <a:schemeClr val="tx1"/>
                          </a:solidFill>
                          <a:latin typeface="微软雅黑" panose="020B0503020204020204" pitchFamily="34" charset="-122"/>
                          <a:ea typeface="微软雅黑" panose="020B0503020204020204" pitchFamily="34" charset="-122"/>
                        </a:rPr>
                        <a:t>100-1000 mm</a:t>
                      </a:r>
                      <a:endParaRPr lang="zh-CN" altLang="en-US" sz="1600" b="1">
                        <a:ln>
                          <a:noFill/>
                        </a:ln>
                        <a:solidFill>
                          <a:schemeClr val="tx1"/>
                        </a:solidFill>
                        <a:latin typeface="微软雅黑" panose="020B0503020204020204" pitchFamily="34" charset="-122"/>
                        <a:ea typeface="微软雅黑" panose="020B0503020204020204" pitchFamily="34" charset="-122"/>
                      </a:endParaRPr>
                    </a:p>
                  </a:txBody>
                  <a:tcPr>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553085">
                <a:tc>
                  <a:txBody>
                    <a:bodyPr/>
                    <a:p>
                      <a:pPr algn="ctr">
                        <a:lnSpc>
                          <a:spcPct val="120000"/>
                        </a:lnSpc>
                        <a:buNone/>
                      </a:pPr>
                      <a:r>
                        <a:rPr lang="zh-CN" altLang="en-US" sz="1600" b="1">
                          <a:ln>
                            <a:noFill/>
                          </a:ln>
                          <a:solidFill>
                            <a:schemeClr val="bg1"/>
                          </a:solidFill>
                          <a:latin typeface="微软雅黑" panose="020B0503020204020204" pitchFamily="34" charset="-122"/>
                          <a:ea typeface="微软雅黑" panose="020B0503020204020204" pitchFamily="34" charset="-122"/>
                        </a:rPr>
                        <a:t>Shape</a:t>
                      </a:r>
                      <a:endParaRPr lang="zh-CN" altLang="en-US" sz="1600" b="1">
                        <a:ln>
                          <a:noFill/>
                        </a:ln>
                        <a:solidFill>
                          <a:schemeClr val="bg1"/>
                        </a:solidFill>
                        <a:latin typeface="微软雅黑" panose="020B0503020204020204" pitchFamily="34" charset="-122"/>
                        <a:ea typeface="微软雅黑" panose="020B0503020204020204" pitchFamily="34" charset="-122"/>
                      </a:endParaRPr>
                    </a:p>
                  </a:txBody>
                  <a:tcPr>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rgbClr val="8C85A2"/>
                    </a:solidFill>
                  </a:tcPr>
                </a:tc>
                <a:tc>
                  <a:txBody>
                    <a:bodyPr/>
                    <a:p>
                      <a:pPr algn="l">
                        <a:lnSpc>
                          <a:spcPct val="120000"/>
                        </a:lnSpc>
                        <a:buNone/>
                      </a:pPr>
                      <a:r>
                        <a:rPr lang="zh-CN" altLang="en-US" sz="1600" b="1">
                          <a:ln>
                            <a:noFill/>
                          </a:ln>
                          <a:solidFill>
                            <a:schemeClr val="tx1"/>
                          </a:solidFill>
                          <a:latin typeface="微软雅黑" panose="020B0503020204020204" pitchFamily="34" charset="-122"/>
                          <a:ea typeface="微软雅黑" panose="020B0503020204020204" pitchFamily="34" charset="-122"/>
                        </a:rPr>
                        <a:t>H</a:t>
                      </a:r>
                      <a:r>
                        <a:rPr lang="en-US" altLang="zh-CN" sz="1600" b="1">
                          <a:ln>
                            <a:noFill/>
                          </a:ln>
                          <a:solidFill>
                            <a:schemeClr val="tx1"/>
                          </a:solidFill>
                          <a:latin typeface="微软雅黑" panose="020B0503020204020204" pitchFamily="34" charset="-122"/>
                          <a:ea typeface="微软雅黑" panose="020B0503020204020204" pitchFamily="34" charset="-122"/>
                        </a:rPr>
                        <a:t>-</a:t>
                      </a:r>
                      <a:r>
                        <a:rPr lang="zh-CN" altLang="en-US" sz="1600" b="1">
                          <a:ln>
                            <a:noFill/>
                          </a:ln>
                          <a:solidFill>
                            <a:schemeClr val="tx1"/>
                          </a:solidFill>
                          <a:latin typeface="微软雅黑" panose="020B0503020204020204" pitchFamily="34" charset="-122"/>
                          <a:ea typeface="微软雅黑" panose="020B0503020204020204" pitchFamily="34" charset="-122"/>
                        </a:rPr>
                        <a:t>Shape</a:t>
                      </a:r>
                      <a:r>
                        <a:rPr lang="en-US" altLang="zh-CN" sz="1600" b="1">
                          <a:ln>
                            <a:noFill/>
                          </a:ln>
                          <a:solidFill>
                            <a:schemeClr val="tx1"/>
                          </a:solidFill>
                          <a:latin typeface="微软雅黑" panose="020B0503020204020204" pitchFamily="34" charset="-122"/>
                          <a:ea typeface="微软雅黑" panose="020B0503020204020204" pitchFamily="34" charset="-122"/>
                        </a:rPr>
                        <a:t>,</a:t>
                      </a:r>
                      <a:r>
                        <a:rPr lang="zh-CN" altLang="en-US" sz="1600" b="1">
                          <a:ln>
                            <a:noFill/>
                          </a:ln>
                          <a:solidFill>
                            <a:schemeClr val="tx1"/>
                          </a:solidFill>
                          <a:latin typeface="微软雅黑" panose="020B0503020204020204" pitchFamily="34" charset="-122"/>
                          <a:ea typeface="微软雅黑" panose="020B0503020204020204" pitchFamily="34" charset="-122"/>
                        </a:rPr>
                        <a:t> </a:t>
                      </a:r>
                      <a:r>
                        <a:rPr lang="en-US" altLang="zh-CN" sz="1600" b="1">
                          <a:ln>
                            <a:noFill/>
                          </a:ln>
                          <a:solidFill>
                            <a:schemeClr val="tx1"/>
                          </a:solidFill>
                          <a:latin typeface="微软雅黑" panose="020B0503020204020204" pitchFamily="34" charset="-122"/>
                          <a:ea typeface="微软雅黑" panose="020B0503020204020204" pitchFamily="34" charset="-122"/>
                        </a:rPr>
                        <a:t>L-</a:t>
                      </a:r>
                      <a:r>
                        <a:rPr lang="zh-CN" altLang="en-US" sz="1600" b="1">
                          <a:ln>
                            <a:noFill/>
                          </a:ln>
                          <a:solidFill>
                            <a:schemeClr val="tx1"/>
                          </a:solidFill>
                          <a:latin typeface="微软雅黑" panose="020B0503020204020204" pitchFamily="34" charset="-122"/>
                          <a:ea typeface="微软雅黑" panose="020B0503020204020204" pitchFamily="34" charset="-122"/>
                        </a:rPr>
                        <a:t>Shape</a:t>
                      </a:r>
                      <a:endParaRPr lang="zh-CN" altLang="en-US" sz="1600" b="1">
                        <a:ln>
                          <a:noFill/>
                        </a:ln>
                        <a:solidFill>
                          <a:schemeClr val="tx1"/>
                        </a:solidFill>
                        <a:latin typeface="微软雅黑" panose="020B0503020204020204" pitchFamily="34" charset="-122"/>
                        <a:ea typeface="微软雅黑" panose="020B0503020204020204" pitchFamily="34" charset="-122"/>
                      </a:endParaRPr>
                    </a:p>
                  </a:txBody>
                  <a:tcPr>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747" y="307340"/>
            <a:ext cx="5760720" cy="50630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lang="en-US" altLang="zh-CN"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Related Products</a:t>
            </a:r>
            <a:endParaRPr kumimoji="0" lang="en-US" altLang="zh-CN"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sp>
        <p:nvSpPr>
          <p:cNvPr id="57" name="文本框 56"/>
          <p:cNvSpPr txBox="1"/>
          <p:nvPr/>
        </p:nvSpPr>
        <p:spPr>
          <a:xfrm>
            <a:off x="7266098" y="4305299"/>
            <a:ext cx="2044700" cy="461665"/>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kumimoji="0" lang="zh-CN" altLang="en-US" sz="2400" b="0" i="0" kern="1200" cap="none" spc="0" normalizeH="0" baseline="0" noProof="0" dirty="0">
                <a:solidFill>
                  <a:prstClr val="white"/>
                </a:solidFill>
                <a:latin typeface="思源黑体 CN Heavy" panose="020B0A00000000000000" pitchFamily="34" charset="-122"/>
                <a:ea typeface="思源黑体 CN Heavy" panose="020B0A00000000000000" pitchFamily="34" charset="-122"/>
                <a:cs typeface="+mn-cs"/>
              </a:rPr>
              <a:t>在此添加标题</a:t>
            </a:r>
            <a:endParaRPr kumimoji="0" lang="zh-CN" altLang="en-US" sz="2400" b="0" i="0" kern="1200" cap="none" spc="0" normalizeH="0" baseline="0" noProof="0" dirty="0">
              <a:solidFill>
                <a:prstClr val="white"/>
              </a:solidFill>
              <a:latin typeface="思源黑体 CN Heavy" panose="020B0A00000000000000" pitchFamily="34" charset="-122"/>
              <a:ea typeface="思源黑体 CN Heavy" panose="020B0A00000000000000" pitchFamily="34" charset="-122"/>
              <a:cs typeface="+mn-cs"/>
            </a:endParaRPr>
          </a:p>
        </p:txBody>
      </p:sp>
      <p:pic>
        <p:nvPicPr>
          <p:cNvPr id="3" name="图片 2" descr="相关产品"/>
          <p:cNvPicPr>
            <a:picLocks noChangeAspect="1"/>
          </p:cNvPicPr>
          <p:nvPr/>
        </p:nvPicPr>
        <p:blipFill>
          <a:blip r:embed="rId1"/>
          <a:stretch>
            <a:fillRect/>
          </a:stretch>
        </p:blipFill>
        <p:spPr>
          <a:xfrm>
            <a:off x="2287270" y="953770"/>
            <a:ext cx="7617460" cy="56953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1"/>
          <p:cNvPicPr>
            <a:picLocks noChangeAspect="1"/>
          </p:cNvPicPr>
          <p:nvPr/>
        </p:nvPicPr>
        <p:blipFill>
          <a:blip r:embed="rId1"/>
          <a:srcRect t="4004" b="24627"/>
          <a:stretch>
            <a:fillRect/>
          </a:stretch>
        </p:blipFill>
        <p:spPr>
          <a:xfrm>
            <a:off x="2115820" y="1307465"/>
            <a:ext cx="7251065" cy="5175250"/>
          </a:xfrm>
          <a:prstGeom prst="rect">
            <a:avLst/>
          </a:prstGeom>
        </p:spPr>
      </p:pic>
      <p:sp>
        <p:nvSpPr>
          <p:cNvPr id="34" name="Title 1"/>
          <p:cNvSpPr txBox="1"/>
          <p:nvPr/>
        </p:nvSpPr>
        <p:spPr>
          <a:xfrm>
            <a:off x="1232747" y="307340"/>
            <a:ext cx="5760720" cy="50630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 </a:t>
            </a:r>
            <a:r>
              <a:rPr kumimoji="0" 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Surface Finish</a:t>
            </a:r>
            <a:endParaRPr kumimoji="0" 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透明产品应用"/>
          <p:cNvPicPr>
            <a:picLocks noChangeAspect="1"/>
          </p:cNvPicPr>
          <p:nvPr/>
        </p:nvPicPr>
        <p:blipFill>
          <a:blip r:embed="rId1"/>
          <a:srcRect l="2368" t="35477" r="3310" b="12030"/>
          <a:stretch>
            <a:fillRect/>
          </a:stretch>
        </p:blipFill>
        <p:spPr>
          <a:xfrm>
            <a:off x="1871345" y="1227455"/>
            <a:ext cx="8449310" cy="5015865"/>
          </a:xfrm>
          <a:prstGeom prst="rect">
            <a:avLst/>
          </a:prstGeom>
        </p:spPr>
      </p:pic>
      <p:sp>
        <p:nvSpPr>
          <p:cNvPr id="4" name="文本框 3"/>
          <p:cNvSpPr txBox="1"/>
          <p:nvPr/>
        </p:nvSpPr>
        <p:spPr>
          <a:xfrm>
            <a:off x="1377315" y="233680"/>
            <a:ext cx="1946275" cy="460375"/>
          </a:xfrm>
          <a:prstGeom prst="rect">
            <a:avLst/>
          </a:prstGeom>
          <a:noFill/>
        </p:spPr>
        <p:txBody>
          <a:bodyPr wrap="none" rtlCol="0">
            <a:spAutoFit/>
            <a:scene3d>
              <a:camera prst="orthographicFront"/>
              <a:lightRig rig="threePt" dir="t"/>
            </a:scene3d>
          </a:bodyPr>
          <a:p>
            <a:r>
              <a:rPr lang="en-US" altLang="zh-CN" sz="2400" b="1"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Application</a:t>
            </a:r>
            <a:endParaRPr lang="en-US" altLang="zh-CN" sz="2400" b="1" dirty="0" smtClean="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19" name="文本框 18"/>
          <p:cNvSpPr txBox="1"/>
          <p:nvPr/>
        </p:nvSpPr>
        <p:spPr>
          <a:xfrm>
            <a:off x="3482975" y="3547110"/>
            <a:ext cx="7999095" cy="1106805"/>
          </a:xfrm>
          <a:prstGeom prst="rect">
            <a:avLst/>
          </a:prstGeom>
          <a:noFill/>
          <a:effectLst>
            <a:outerShdw blurRad="50800" dist="38100" dir="2700000" algn="tl" rotWithShape="0">
              <a:prstClr val="black">
                <a:alpha val="40000"/>
              </a:prstClr>
            </a:outerShdw>
          </a:effectLst>
        </p:spPr>
        <p:txBody>
          <a:bodyPr wrap="square" rtlCol="0">
            <a:spAutoFit/>
            <a:scene3d>
              <a:camera prst="orthographicFront"/>
              <a:lightRig rig="threePt" dir="t"/>
            </a:scene3d>
          </a:bodyPr>
          <a:lstStyle/>
          <a:p>
            <a:pPr algn="l" defTabSz="1219200"/>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Steel Grade &amp; Size</a:t>
            </a:r>
            <a:endPar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18185" y="1517650"/>
            <a:ext cx="5805805" cy="4255770"/>
          </a:xfrm>
          <a:prstGeom prst="rect">
            <a:avLst/>
          </a:prstGeom>
          <a:solidFill>
            <a:schemeClr val="bg1">
              <a:alpha val="70000"/>
            </a:schemeClr>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pic>
        <p:nvPicPr>
          <p:cNvPr id="3" name="图片 3" descr="IMG_1911"/>
          <p:cNvPicPr>
            <a:picLocks noChangeAspect="1"/>
          </p:cNvPicPr>
          <p:nvPr/>
        </p:nvPicPr>
        <p:blipFill>
          <a:blip r:embed="rId1"/>
          <a:srcRect t="42646" r="18330"/>
          <a:stretch>
            <a:fillRect/>
          </a:stretch>
        </p:blipFill>
        <p:spPr>
          <a:xfrm>
            <a:off x="7265670" y="8890"/>
            <a:ext cx="4980940" cy="3498215"/>
          </a:xfrm>
          <a:prstGeom prst="rect">
            <a:avLst/>
          </a:prstGeom>
        </p:spPr>
      </p:pic>
      <p:sp>
        <p:nvSpPr>
          <p:cNvPr id="101" name="文本框 100"/>
          <p:cNvSpPr txBox="1"/>
          <p:nvPr/>
        </p:nvSpPr>
        <p:spPr>
          <a:xfrm>
            <a:off x="718820" y="1518285"/>
            <a:ext cx="5805805" cy="4260215"/>
          </a:xfrm>
          <a:prstGeom prst="rect">
            <a:avLst/>
          </a:prstGeom>
          <a:noFill/>
          <a:ln w="9525">
            <a:noFill/>
          </a:ln>
        </p:spPr>
        <p:txBody>
          <a:bodyPr wrap="square">
            <a:noAutofit/>
          </a:bodyPr>
          <a:p>
            <a:pPr algn="l">
              <a:lnSpc>
                <a:spcPct val="150000"/>
              </a:lnSpc>
              <a:buClrTx/>
              <a:buSzTx/>
              <a:buFontTx/>
            </a:pPr>
            <a:r>
              <a:rPr sz="1600" b="0" dirty="0" smtClean="0">
                <a:solidFill>
                  <a:schemeClr val="tx1">
                    <a:lumMod val="75000"/>
                    <a:lumOff val="25000"/>
                  </a:schemeClr>
                </a:solidFill>
                <a:latin typeface="微软雅黑" panose="020B0503020204020204" pitchFamily="34" charset="-122"/>
                <a:ea typeface="微软雅黑" panose="020B0503020204020204" pitchFamily="34" charset="-122"/>
              </a:rPr>
              <a:t>Our main products including carbon steel plate, carbon steel coil, carbon steel pipe, carbon steel bar, galvanized steel plate, galvanized steel coil, galvanized steel pipe, galvanized steel bar, stainless steel pipe, stainless steel plate, stainless steel bar, stainless steel coil, aluminum plate, aluminum coil, aluminum pipe, aluminum bar, etc. Our company has the most advanced production equipment which guarantees the most advantageous product quality. All the steel materials operated by our company are in line with the national standards, and the original material list of the steel factory is attached.</a:t>
            </a:r>
            <a:endParaRPr sz="1600" b="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2" name="图片 1" descr="2022_07_23_11_49_IMG_6519"/>
          <p:cNvPicPr>
            <a:picLocks noChangeAspect="1"/>
          </p:cNvPicPr>
          <p:nvPr/>
        </p:nvPicPr>
        <p:blipFill>
          <a:blip r:embed="rId2"/>
          <a:srcRect b="3953"/>
          <a:stretch>
            <a:fillRect/>
          </a:stretch>
        </p:blipFill>
        <p:spPr>
          <a:xfrm>
            <a:off x="7277735" y="3292475"/>
            <a:ext cx="4968875" cy="35794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graphicFrame>
        <p:nvGraphicFramePr>
          <p:cNvPr id="2" name="表格 1"/>
          <p:cNvGraphicFramePr/>
          <p:nvPr>
            <p:custDataLst>
              <p:tags r:id="rId1"/>
            </p:custDataLst>
          </p:nvPr>
        </p:nvGraphicFramePr>
        <p:xfrm>
          <a:off x="1123950" y="567690"/>
          <a:ext cx="9943465" cy="5490210"/>
        </p:xfrm>
        <a:graphic>
          <a:graphicData uri="http://schemas.openxmlformats.org/drawingml/2006/table">
            <a:tbl>
              <a:tblPr firstRow="1" bandRow="1">
                <a:tableStyleId>{5940675A-B579-460E-94D1-54222C63F5DA}</a:tableStyleId>
              </a:tblPr>
              <a:tblGrid>
                <a:gridCol w="2243455"/>
                <a:gridCol w="2413635"/>
                <a:gridCol w="2205990"/>
                <a:gridCol w="3080385"/>
              </a:tblGrid>
              <a:tr h="524510">
                <a:tc>
                  <a:txBody>
                    <a:bodyPr/>
                    <a:p>
                      <a:pPr algn="ctr">
                        <a:lnSpc>
                          <a:spcPct val="120000"/>
                        </a:lnSpc>
                        <a:buClrTx/>
                        <a:buSzTx/>
                        <a:buFontTx/>
                        <a:buNone/>
                      </a:pPr>
                      <a:r>
                        <a:rPr lang="en-US" altLang="zh-CN" sz="1600" b="1">
                          <a:ln>
                            <a:noFill/>
                          </a:ln>
                          <a:solidFill>
                            <a:schemeClr val="bg1"/>
                          </a:solidFill>
                          <a:latin typeface="微软雅黑" panose="020B0503020204020204" pitchFamily="34" charset="-122"/>
                          <a:ea typeface="微软雅黑" panose="020B0503020204020204" pitchFamily="34" charset="-122"/>
                        </a:rPr>
                        <a:t> Grade</a:t>
                      </a:r>
                      <a:endParaRPr lang="en-US" altLang="zh-CN" sz="1600" b="1">
                        <a:ln>
                          <a:noFill/>
                        </a:ln>
                        <a:solidFill>
                          <a:schemeClr val="bg1"/>
                        </a:solidFill>
                        <a:latin typeface="微软雅黑" panose="020B0503020204020204" pitchFamily="34" charset="-122"/>
                        <a:ea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ctr">
                        <a:lnSpc>
                          <a:spcPct val="120000"/>
                        </a:lnSpc>
                        <a:buClrTx/>
                        <a:buSzTx/>
                        <a:buFontTx/>
                        <a:buNone/>
                      </a:pPr>
                      <a:r>
                        <a:rPr lang="en-US" altLang="zh-CN" sz="1600" b="1">
                          <a:ln>
                            <a:noFill/>
                          </a:ln>
                          <a:solidFill>
                            <a:schemeClr val="bg1"/>
                          </a:solidFill>
                          <a:latin typeface="微软雅黑" panose="020B0503020204020204" pitchFamily="34" charset="-122"/>
                          <a:ea typeface="微软雅黑" panose="020B0503020204020204" pitchFamily="34" charset="-122"/>
                        </a:rPr>
                        <a:t>Type</a:t>
                      </a:r>
                      <a:endParaRPr lang="en-US" altLang="zh-CN" sz="1600" b="1">
                        <a:ln>
                          <a:noFill/>
                        </a:ln>
                        <a:solidFill>
                          <a:schemeClr val="bg1"/>
                        </a:solidFill>
                        <a:latin typeface="微软雅黑" panose="020B0503020204020204" pitchFamily="34" charset="-122"/>
                        <a:ea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ctr">
                        <a:lnSpc>
                          <a:spcPct val="120000"/>
                        </a:lnSpc>
                        <a:buClrTx/>
                        <a:buSzTx/>
                        <a:buFontTx/>
                        <a:buNone/>
                      </a:pPr>
                      <a:r>
                        <a:rPr lang="en-US" altLang="zh-CN" sz="1600" b="1">
                          <a:ln>
                            <a:noFill/>
                          </a:ln>
                          <a:solidFill>
                            <a:schemeClr val="bg1"/>
                          </a:solidFill>
                          <a:latin typeface="微软雅黑" panose="020B0503020204020204" pitchFamily="34" charset="-122"/>
                          <a:ea typeface="微软雅黑" panose="020B0503020204020204" pitchFamily="34" charset="-122"/>
                        </a:rPr>
                        <a:t> Thickness (mm)</a:t>
                      </a:r>
                      <a:endParaRPr lang="en-US" altLang="zh-CN" sz="1600" b="1">
                        <a:ln>
                          <a:noFill/>
                        </a:ln>
                        <a:solidFill>
                          <a:schemeClr val="bg1"/>
                        </a:solidFill>
                        <a:latin typeface="微软雅黑" panose="020B0503020204020204" pitchFamily="34" charset="-122"/>
                        <a:ea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ctr">
                        <a:lnSpc>
                          <a:spcPct val="120000"/>
                        </a:lnSpc>
                        <a:buClrTx/>
                        <a:buSzTx/>
                        <a:buFontTx/>
                        <a:buNone/>
                      </a:pPr>
                      <a:r>
                        <a:rPr lang="en-US" altLang="zh-CN" sz="1600" b="1">
                          <a:ln>
                            <a:noFill/>
                          </a:ln>
                          <a:solidFill>
                            <a:schemeClr val="bg1"/>
                          </a:solidFill>
                          <a:latin typeface="微软雅黑" panose="020B0503020204020204" pitchFamily="34" charset="-122"/>
                          <a:ea typeface="微软雅黑" panose="020B0503020204020204" pitchFamily="34" charset="-122"/>
                        </a:rPr>
                        <a:t> Surface</a:t>
                      </a:r>
                      <a:endParaRPr lang="en-US" altLang="zh-CN" sz="1600" b="1">
                        <a:ln>
                          <a:noFill/>
                        </a:ln>
                        <a:solidFill>
                          <a:schemeClr val="bg1"/>
                        </a:solidFill>
                        <a:latin typeface="微软雅黑" panose="020B0503020204020204" pitchFamily="34" charset="-122"/>
                        <a:ea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Austenitic</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304/304H</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0.25-150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2B. BA. NO.4. 8K. SB. HL.NO.1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5842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304L</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0.3-150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2B. BA. NO.4. 8K. SB. HL.NO.1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321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0.4-80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2B. BA. NO.4. 8K. SB. HL.NO.1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316/316L/317L/316Ti</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0.3-80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2B. BA. NO.4. 8K. SB. HL.NO.1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304J1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0.4-3.0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2B. BA. NO.4. 8K. SB. HL</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Ferrite</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430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0.4-3.0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2B. BA. NO.4. 8K. SB. HL</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Ultra Pure Ferrite</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443</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0.4-2.0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2B</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436L/439/444/441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0.5-3.0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409L</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0.4-2.5</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2B. 2D</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Duplex Steel</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2101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1.5-50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1D. NO.1. 2B. 2E</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2304</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3.0-30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1D. NO.1. 2B. 2E</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2205</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0.8-60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1D. NO.1. 2B. 2E</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212400">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2507</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1.0-40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1D. NO.1. 2B. 2E</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chemeClr val="bg1">
                        <a:alpha val="50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graphicFrame>
        <p:nvGraphicFramePr>
          <p:cNvPr id="2" name="表格 1"/>
          <p:cNvGraphicFramePr/>
          <p:nvPr>
            <p:custDataLst>
              <p:tags r:id="rId1"/>
            </p:custDataLst>
          </p:nvPr>
        </p:nvGraphicFramePr>
        <p:xfrm>
          <a:off x="949960" y="909320"/>
          <a:ext cx="10292080" cy="5039410"/>
        </p:xfrm>
        <a:graphic>
          <a:graphicData uri="http://schemas.openxmlformats.org/drawingml/2006/table">
            <a:tbl>
              <a:tblPr firstRow="1" bandRow="1">
                <a:tableStyleId>{5940675A-B579-460E-94D1-54222C63F5DA}</a:tableStyleId>
              </a:tblPr>
              <a:tblGrid>
                <a:gridCol w="2534920"/>
                <a:gridCol w="2249805"/>
                <a:gridCol w="1852295"/>
                <a:gridCol w="3655060"/>
              </a:tblGrid>
              <a:tr h="360000">
                <a:tc>
                  <a:txBody>
                    <a:bodyPr/>
                    <a:p>
                      <a:pPr algn="ctr">
                        <a:lnSpc>
                          <a:spcPct val="120000"/>
                        </a:lnSpc>
                        <a:buClrTx/>
                        <a:buSzTx/>
                        <a:buFontTx/>
                        <a:buNone/>
                      </a:pPr>
                      <a:r>
                        <a:rPr lang="en-US" altLang="zh-CN" sz="1600" b="1">
                          <a:ln>
                            <a:noFill/>
                          </a:ln>
                          <a:solidFill>
                            <a:schemeClr val="bg1"/>
                          </a:solidFill>
                          <a:latin typeface="微软雅黑" panose="020B0503020204020204" pitchFamily="34" charset="-122"/>
                          <a:ea typeface="微软雅黑" panose="020B0503020204020204" pitchFamily="34" charset="-122"/>
                        </a:rPr>
                        <a:t> Grade</a:t>
                      </a:r>
                      <a:endParaRPr lang="en-US" altLang="zh-CN" sz="1600" b="1">
                        <a:ln>
                          <a:noFill/>
                        </a:ln>
                        <a:solidFill>
                          <a:schemeClr val="bg1"/>
                        </a:solidFill>
                        <a:latin typeface="微软雅黑" panose="020B0503020204020204" pitchFamily="34" charset="-122"/>
                        <a:ea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ctr">
                        <a:lnSpc>
                          <a:spcPct val="120000"/>
                        </a:lnSpc>
                        <a:buClrTx/>
                        <a:buSzTx/>
                        <a:buFontTx/>
                        <a:buNone/>
                      </a:pPr>
                      <a:r>
                        <a:rPr lang="en-US" altLang="zh-CN" sz="1600" b="1">
                          <a:ln>
                            <a:noFill/>
                          </a:ln>
                          <a:solidFill>
                            <a:schemeClr val="bg1"/>
                          </a:solidFill>
                          <a:latin typeface="微软雅黑" panose="020B0503020204020204" pitchFamily="34" charset="-122"/>
                          <a:ea typeface="微软雅黑" panose="020B0503020204020204" pitchFamily="34" charset="-122"/>
                        </a:rPr>
                        <a:t>Type</a:t>
                      </a:r>
                      <a:endParaRPr lang="en-US" altLang="zh-CN" sz="1600" b="1">
                        <a:ln>
                          <a:noFill/>
                        </a:ln>
                        <a:solidFill>
                          <a:schemeClr val="bg1"/>
                        </a:solidFill>
                        <a:latin typeface="微软雅黑" panose="020B0503020204020204" pitchFamily="34" charset="-122"/>
                        <a:ea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ctr">
                        <a:lnSpc>
                          <a:spcPct val="120000"/>
                        </a:lnSpc>
                        <a:buClrTx/>
                        <a:buSzTx/>
                        <a:buFontTx/>
                        <a:buNone/>
                      </a:pPr>
                      <a:r>
                        <a:rPr lang="en-US" altLang="zh-CN" sz="1600" b="1">
                          <a:ln>
                            <a:noFill/>
                          </a:ln>
                          <a:solidFill>
                            <a:schemeClr val="bg1"/>
                          </a:solidFill>
                          <a:latin typeface="微软雅黑" panose="020B0503020204020204" pitchFamily="34" charset="-122"/>
                          <a:ea typeface="微软雅黑" panose="020B0503020204020204" pitchFamily="34" charset="-122"/>
                        </a:rPr>
                        <a:t> Thickness (mm)</a:t>
                      </a:r>
                      <a:endParaRPr lang="en-US" altLang="zh-CN" sz="1600" b="1">
                        <a:ln>
                          <a:noFill/>
                        </a:ln>
                        <a:solidFill>
                          <a:schemeClr val="bg1"/>
                        </a:solidFill>
                        <a:latin typeface="微软雅黑" panose="020B0503020204020204" pitchFamily="34" charset="-122"/>
                        <a:ea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c>
                  <a:txBody>
                    <a:bodyPr/>
                    <a:p>
                      <a:pPr algn="ctr">
                        <a:lnSpc>
                          <a:spcPct val="120000"/>
                        </a:lnSpc>
                        <a:buClrTx/>
                        <a:buSzTx/>
                        <a:buFontTx/>
                        <a:buNone/>
                      </a:pPr>
                      <a:r>
                        <a:rPr lang="en-US" altLang="zh-CN" sz="1600" b="1">
                          <a:ln>
                            <a:noFill/>
                          </a:ln>
                          <a:solidFill>
                            <a:schemeClr val="bg1"/>
                          </a:solidFill>
                          <a:latin typeface="微软雅黑" panose="020B0503020204020204" pitchFamily="34" charset="-122"/>
                          <a:ea typeface="微软雅黑" panose="020B0503020204020204" pitchFamily="34" charset="-122"/>
                        </a:rPr>
                        <a:t> Surface</a:t>
                      </a:r>
                      <a:endParaRPr lang="en-US" altLang="zh-CN" sz="1600" b="1">
                        <a:ln>
                          <a:noFill/>
                        </a:ln>
                        <a:solidFill>
                          <a:schemeClr val="bg1"/>
                        </a:solidFill>
                        <a:latin typeface="微软雅黑" panose="020B0503020204020204" pitchFamily="34" charset="-122"/>
                        <a:ea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Heat-resistant Steel</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309S/310S</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0.5-40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NO.1. 1D. 2B</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Super Austenitic Steel</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904L</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0.6-50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1D. NO.1. 2B. 2E. NO.4</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254MO/S31254</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0.5-30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NO.1. 2B. 2E. BA. NO.4</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N08926/N08367</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0.5-30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NO.1. 2B. 2D. NO.4</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Nickel Base Alloy</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800/800H</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0.8-50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NO.1. 2B. 2D</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825</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0.8-40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NO.1. 2B. 2D</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5941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600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1.5-50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1D. NO.1. 2B. 2D</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625</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0.8-20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NO.1. 2B. 2D</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400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1.0-20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NO.1. NO.4. 2D</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C276</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0.5-50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NO.1. 2B. 2D</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201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0.5-20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NO.1. 2B. 2D</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Titanium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TA1/GR1</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0.5-50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TA2/GR2</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chemeClr val="bg1">
                        <a:alpha val="50000"/>
                      </a:schemeClr>
                    </a:solidFill>
                  </a:tcPr>
                </a:tc>
                <a:tc>
                  <a:txBody>
                    <a:bodyPr/>
                    <a:p>
                      <a:pPr algn="ctr">
                        <a:lnSpc>
                          <a:spcPct val="120000"/>
                        </a:lnSpc>
                        <a:buClrTx/>
                        <a:buSzTx/>
                        <a:buFontTx/>
                        <a:buNone/>
                      </a:pPr>
                      <a:r>
                        <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rPr>
                        <a:t>0.5-50</a:t>
                      </a: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chemeClr val="bg1">
                        <a:alpha val="50000"/>
                      </a:schemeClr>
                    </a:solidFill>
                  </a:tcPr>
                </a:tc>
                <a:tc>
                  <a:txBody>
                    <a:bodyPr/>
                    <a:p>
                      <a:pPr algn="l">
                        <a:lnSpc>
                          <a:spcPct val="120000"/>
                        </a:lnSpc>
                        <a:buClrTx/>
                        <a:buSzTx/>
                        <a:buFontTx/>
                        <a:buNone/>
                      </a:pPr>
                      <a:endParaRPr lang="zh-CN" altLang="en-US" sz="1600" b="1">
                        <a:ln>
                          <a:noFill/>
                        </a:ln>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chemeClr val="bg1">
                        <a:alpha val="50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19" name="文本框 18"/>
          <p:cNvSpPr txBox="1"/>
          <p:nvPr/>
        </p:nvSpPr>
        <p:spPr>
          <a:xfrm>
            <a:off x="3667760" y="2885440"/>
            <a:ext cx="4855845" cy="1106805"/>
          </a:xfrm>
          <a:prstGeom prst="rect">
            <a:avLst/>
          </a:prstGeom>
          <a:noFill/>
          <a:effectLst>
            <a:outerShdw blurRad="50800" dist="38100" dir="2700000" algn="tl" rotWithShape="0">
              <a:prstClr val="black">
                <a:alpha val="40000"/>
              </a:prstClr>
            </a:outerShdw>
          </a:effectLst>
        </p:spPr>
        <p:txBody>
          <a:bodyPr wrap="square" rtlCol="0">
            <a:spAutoFit/>
            <a:scene3d>
              <a:camera prst="orthographicFront"/>
              <a:lightRig rig="threePt" dir="t"/>
            </a:scene3d>
          </a:bodyPr>
          <a:lstStyle/>
          <a:p>
            <a:pPr algn="l" defTabSz="1219200"/>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Thank you!</a:t>
            </a:r>
            <a:endPar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2022_07_23_11_53_IMG_6525"/>
          <p:cNvPicPr>
            <a:picLocks noChangeAspect="1"/>
          </p:cNvPicPr>
          <p:nvPr/>
        </p:nvPicPr>
        <p:blipFill>
          <a:blip r:embed="rId1"/>
          <a:srcRect t="39620" b="18306"/>
          <a:stretch>
            <a:fillRect/>
          </a:stretch>
        </p:blipFill>
        <p:spPr>
          <a:xfrm>
            <a:off x="566420" y="494665"/>
            <a:ext cx="11059795" cy="2885440"/>
          </a:xfrm>
          <a:prstGeom prst="rect">
            <a:avLst/>
          </a:prstGeom>
        </p:spPr>
      </p:pic>
      <p:sp>
        <p:nvSpPr>
          <p:cNvPr id="5" name="矩形 4"/>
          <p:cNvSpPr/>
          <p:nvPr/>
        </p:nvSpPr>
        <p:spPr>
          <a:xfrm>
            <a:off x="355600" y="3541395"/>
            <a:ext cx="11538585" cy="3037840"/>
          </a:xfrm>
          <a:prstGeom prst="rect">
            <a:avLst/>
          </a:prstGeom>
          <a:solidFill>
            <a:schemeClr val="bg1">
              <a:alpha val="70000"/>
            </a:schemeClr>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3" name="文本框 2"/>
          <p:cNvSpPr txBox="1"/>
          <p:nvPr/>
        </p:nvSpPr>
        <p:spPr>
          <a:xfrm>
            <a:off x="355600" y="3541395"/>
            <a:ext cx="11769725" cy="3046095"/>
          </a:xfrm>
          <a:prstGeom prst="rect">
            <a:avLst/>
          </a:prstGeom>
          <a:noFill/>
        </p:spPr>
        <p:txBody>
          <a:bodyPr wrap="square" rtlCol="0" anchor="t">
            <a:spAutoFit/>
          </a:bodyPr>
          <a:p>
            <a:pPr algn="l">
              <a:lnSpc>
                <a:spcPct val="150000"/>
              </a:lnSpc>
              <a:buClrTx/>
              <a:buSzTx/>
              <a:buFontTx/>
            </a:pPr>
            <a:r>
              <a:rPr sz="1600" dirty="0" smtClean="0">
                <a:solidFill>
                  <a:schemeClr val="tx1">
                    <a:lumMod val="75000"/>
                    <a:lumOff val="25000"/>
                  </a:schemeClr>
                </a:solidFill>
                <a:latin typeface="微软雅黑" panose="020B0503020204020204" pitchFamily="34" charset="-122"/>
                <a:ea typeface="微软雅黑" panose="020B0503020204020204" pitchFamily="34" charset="-122"/>
              </a:rPr>
              <a:t>With internationally advanced production equipment, hot rolling mills, cold rolling mills, etc.  Products are widely used in electrical, chemical, pipeline, machinery manufacturing, automobiles, ships, aerospace, construction, and other industries. The factory can produce according to GB, ASTM, DIN, and EN standards.</a:t>
            </a:r>
            <a:endParaRPr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algn="l">
              <a:lnSpc>
                <a:spcPct val="150000"/>
              </a:lnSpc>
              <a:buClrTx/>
              <a:buSzTx/>
              <a:buFontTx/>
            </a:pPr>
            <a:r>
              <a:rPr sz="1600" dirty="0" smtClean="0">
                <a:solidFill>
                  <a:schemeClr val="tx1">
                    <a:lumMod val="75000"/>
                    <a:lumOff val="25000"/>
                  </a:schemeClr>
                </a:solidFill>
                <a:latin typeface="微软雅黑" panose="020B0503020204020204" pitchFamily="34" charset="-122"/>
                <a:ea typeface="微软雅黑" panose="020B0503020204020204" pitchFamily="34" charset="-122"/>
              </a:rPr>
              <a:t>Qingdao Puye Steel now has grown to a leading supplier in the Galvanized steel, hot rolled/cold rolled carbon steel, and stainless industry. Based on highly quality products and best service , we have develop clients all round the world ,our products are widely used in industry in USA, Germany , India, Iran, Dubai, Iraq, Vietnam, Ireland, Singapore, etc. </a:t>
            </a:r>
            <a:r>
              <a:rPr lang="en-US" sz="1600" dirty="0" smtClean="0">
                <a:solidFill>
                  <a:schemeClr val="tx1">
                    <a:lumMod val="75000"/>
                    <a:lumOff val="25000"/>
                  </a:schemeClr>
                </a:solidFill>
                <a:latin typeface="微软雅黑" panose="020B0503020204020204" pitchFamily="34" charset="-122"/>
                <a:ea typeface="微软雅黑" panose="020B0503020204020204" pitchFamily="34" charset="-122"/>
              </a:rPr>
              <a:t> </a:t>
            </a:r>
            <a:r>
              <a:rPr sz="1600" dirty="0" smtClean="0">
                <a:solidFill>
                  <a:schemeClr val="tx1">
                    <a:lumMod val="75000"/>
                    <a:lumOff val="25000"/>
                  </a:schemeClr>
                </a:solidFill>
                <a:latin typeface="微软雅黑" panose="020B0503020204020204" pitchFamily="34" charset="-122"/>
                <a:ea typeface="微软雅黑" panose="020B0503020204020204" pitchFamily="34" charset="-122"/>
              </a:rPr>
              <a:t>Our company can order various non-standard specifications on behalf of customers, special material steel products, can be delivered to your door, ordering quickly.</a:t>
            </a:r>
            <a:endParaRPr sz="1600"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5315585" y="1162685"/>
            <a:ext cx="5533390" cy="3114675"/>
          </a:xfrm>
          <a:prstGeom prst="rect">
            <a:avLst/>
          </a:prstGeom>
        </p:spPr>
      </p:pic>
      <p:pic>
        <p:nvPicPr>
          <p:cNvPr id="3" name="图片 2" descr="22"/>
          <p:cNvPicPr>
            <a:picLocks noChangeAspect="1"/>
          </p:cNvPicPr>
          <p:nvPr>
            <p:custDataLst>
              <p:tags r:id="rId3"/>
            </p:custDataLst>
          </p:nvPr>
        </p:nvPicPr>
        <p:blipFill>
          <a:blip r:embed="rId4"/>
          <a:srcRect l="13510" t="53492" r="8140" b="11540"/>
          <a:stretch>
            <a:fillRect/>
          </a:stretch>
        </p:blipFill>
        <p:spPr>
          <a:xfrm>
            <a:off x="3186430" y="4471670"/>
            <a:ext cx="7662545" cy="1847215"/>
          </a:xfrm>
          <a:prstGeom prst="rect">
            <a:avLst/>
          </a:prstGeom>
        </p:spPr>
      </p:pic>
      <p:sp>
        <p:nvSpPr>
          <p:cNvPr id="4" name="Text Placeholder 4"/>
          <p:cNvSpPr txBox="1"/>
          <p:nvPr/>
        </p:nvSpPr>
        <p:spPr>
          <a:xfrm>
            <a:off x="472440" y="490220"/>
            <a:ext cx="4951095" cy="672465"/>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1219200">
              <a:buNone/>
            </a:pPr>
            <a:r>
              <a:rPr lang="en-US" sz="4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Workshop show</a:t>
            </a:r>
            <a:endParaRPr lang="en-US" sz="4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pic>
        <p:nvPicPr>
          <p:cNvPr id="2" name="图片 1" descr="22"/>
          <p:cNvPicPr>
            <a:picLocks noChangeAspect="1"/>
          </p:cNvPicPr>
          <p:nvPr>
            <p:custDataLst>
              <p:tags r:id="rId5"/>
            </p:custDataLst>
          </p:nvPr>
        </p:nvPicPr>
        <p:blipFill>
          <a:blip r:embed="rId4"/>
          <a:srcRect l="48118" t="-111" r="8044" b="47286"/>
          <a:stretch>
            <a:fillRect/>
          </a:stretch>
        </p:blipFill>
        <p:spPr>
          <a:xfrm>
            <a:off x="1234440" y="1955165"/>
            <a:ext cx="3569335" cy="2322195"/>
          </a:xfrm>
          <a:prstGeom prst="rect">
            <a:avLst/>
          </a:prstGeom>
        </p:spPr>
      </p:pic>
      <p:pic>
        <p:nvPicPr>
          <p:cNvPr id="6" name="图片 5" descr="22"/>
          <p:cNvPicPr>
            <a:picLocks noChangeAspect="1"/>
          </p:cNvPicPr>
          <p:nvPr>
            <p:custDataLst>
              <p:tags r:id="rId6"/>
            </p:custDataLst>
          </p:nvPr>
        </p:nvPicPr>
        <p:blipFill>
          <a:blip r:embed="rId4"/>
          <a:srcRect l="13510" t="-2664" r="51874" b="46107"/>
          <a:stretch>
            <a:fillRect/>
          </a:stretch>
        </p:blipFill>
        <p:spPr>
          <a:xfrm>
            <a:off x="1167765" y="4456430"/>
            <a:ext cx="2054860" cy="18427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226925" cy="6877685"/>
          </a:xfrm>
          <a:prstGeom prst="rect">
            <a:avLst/>
          </a:prstGeom>
          <a:gradFill>
            <a:gsLst>
              <a:gs pos="0">
                <a:schemeClr val="accent1">
                  <a:lumMod val="5000"/>
                  <a:lumOff val="95000"/>
                  <a:alpha val="0"/>
                </a:schemeClr>
              </a:gs>
              <a:gs pos="29000">
                <a:schemeClr val="accent1">
                  <a:lumMod val="45000"/>
                  <a:lumOff val="55000"/>
                  <a:alpha val="0"/>
                </a:schemeClr>
              </a:gs>
              <a:gs pos="62000">
                <a:schemeClr val="accent1">
                  <a:lumMod val="45000"/>
                  <a:lumOff val="55000"/>
                  <a:alpha val="38000"/>
                </a:schemeClr>
              </a:gs>
              <a:gs pos="88000">
                <a:srgbClr val="1C075E">
                  <a:alpha val="33000"/>
                </a:srgbClr>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4" name="箭头: 右 3"/>
          <p:cNvSpPr/>
          <p:nvPr/>
        </p:nvSpPr>
        <p:spPr>
          <a:xfrm>
            <a:off x="9744406" y="4965171"/>
            <a:ext cx="1632181" cy="808464"/>
          </a:xfrm>
          <a:prstGeom prst="rightArrow">
            <a:avLst/>
          </a:prstGeom>
          <a:gradFill>
            <a:gsLst>
              <a:gs pos="0">
                <a:srgbClr val="F1F1F1">
                  <a:alpha val="0"/>
                </a:srgbClr>
              </a:gs>
              <a:gs pos="61000">
                <a:srgbClr val="F1F1F1">
                  <a:alpha val="75000"/>
                </a:srgbClr>
              </a:gs>
              <a:gs pos="100000">
                <a:srgbClr val="F1F1F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latin typeface="Calibri" panose="020F0502020204030204"/>
              <a:ea typeface="宋体" panose="02010600030101010101" pitchFamily="2" charset="-122"/>
            </a:endParaRPr>
          </a:p>
        </p:txBody>
      </p:sp>
      <p:sp>
        <p:nvSpPr>
          <p:cNvPr id="19" name="文本框 18"/>
          <p:cNvSpPr txBox="1"/>
          <p:nvPr/>
        </p:nvSpPr>
        <p:spPr>
          <a:xfrm>
            <a:off x="5056505" y="3547110"/>
            <a:ext cx="6425565" cy="1106805"/>
          </a:xfrm>
          <a:prstGeom prst="rect">
            <a:avLst/>
          </a:prstGeom>
          <a:noFill/>
          <a:effectLst>
            <a:outerShdw blurRad="50800" dist="38100" dir="2700000" algn="tl" rotWithShape="0">
              <a:prstClr val="black">
                <a:alpha val="40000"/>
              </a:prstClr>
            </a:outerShdw>
          </a:effectLst>
        </p:spPr>
        <p:txBody>
          <a:bodyPr wrap="square" rtlCol="0">
            <a:spAutoFit/>
            <a:scene3d>
              <a:camera prst="orthographicFront"/>
              <a:lightRig rig="threePt" dir="t"/>
            </a:scene3d>
          </a:bodyPr>
          <a:lstStyle/>
          <a:p>
            <a:pPr algn="l" defTabSz="1219200"/>
            <a:r>
              <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rPr>
              <a:t>Stainless Steel</a:t>
            </a:r>
            <a:endParaRPr lang="en-US" altLang="zh-CN" sz="66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Berlin Sans FB Demi" panose="020E0802020502020306" charset="0"/>
            </a:endParaRP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4" name="Title 1"/>
          <p:cNvSpPr txBox="1"/>
          <p:nvPr/>
        </p:nvSpPr>
        <p:spPr>
          <a:xfrm>
            <a:off x="1172210" y="325755"/>
            <a:ext cx="8851265" cy="5060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Stainless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lang="en-US" sz="2400" b="1"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sym typeface="+mn-ea"/>
              </a:rPr>
              <a:t>C</a:t>
            </a:r>
            <a:r>
              <a:rPr sz="2400" b="1"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sym typeface="+mn-ea"/>
              </a:rPr>
              <a:t>oil</a:t>
            </a:r>
            <a:r>
              <a:rPr lang="en-US" sz="2400" b="1"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sym typeface="+mn-ea"/>
              </a:rPr>
              <a:t>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H</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ot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R</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olled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6" name="表格 5"/>
          <p:cNvGraphicFramePr/>
          <p:nvPr>
            <p:custDataLst>
              <p:tags r:id="rId1"/>
            </p:custDataLst>
          </p:nvPr>
        </p:nvGraphicFramePr>
        <p:xfrm>
          <a:off x="4573905" y="1845310"/>
          <a:ext cx="7369175" cy="4211955"/>
        </p:xfrm>
        <a:graphic>
          <a:graphicData uri="http://schemas.openxmlformats.org/drawingml/2006/table">
            <a:tbl>
              <a:tblPr>
                <a:tableStyleId>{2D5ABB26-0587-4C30-8999-92F81FD0307C}</a:tableStyleId>
              </a:tblPr>
              <a:tblGrid>
                <a:gridCol w="1533525"/>
                <a:gridCol w="5835650"/>
              </a:tblGrid>
              <a:tr h="360045">
                <a:tc>
                  <a:txBody>
                    <a:bodyPr/>
                    <a:p>
                      <a:pPr marL="114300" algn="l">
                        <a:buClrTx/>
                        <a:buSzTx/>
                        <a:buFontTx/>
                        <a:buNone/>
                        <a:extLst>
                          <a:ext uri="{35155182-B16C-46BC-9424-99874614C6A1}">
                            <wpsdc:marlchars xmlns:wpsdc="http://www.wps.cn/officeDocument/2017/drawingmlCustomData" val="50" checksum="738209766"/>
                          </a:ext>
                        </a:extLst>
                      </a:pPr>
                      <a:r>
                        <a:rPr lang="en-US" altLang="zh-CN" sz="1400">
                          <a:ln>
                            <a:noFill/>
                          </a:ln>
                          <a:solidFill>
                            <a:schemeClr val="bg1"/>
                          </a:solidFill>
                          <a:latin typeface="微软雅黑" panose="020B0503020204020204" pitchFamily="34" charset="-122"/>
                          <a:ea typeface="微软雅黑" panose="020B0503020204020204" pitchFamily="34" charset="-122"/>
                        </a:rPr>
                        <a:t>Steel </a:t>
                      </a:r>
                      <a:r>
                        <a:rPr lang="zh-CN" altLang="en-US" sz="1400">
                          <a:ln>
                            <a:noFill/>
                          </a:ln>
                          <a:solidFill>
                            <a:schemeClr val="bg1"/>
                          </a:solidFill>
                          <a:latin typeface="微软雅黑" panose="020B0503020204020204" pitchFamily="34" charset="-122"/>
                          <a:ea typeface="微软雅黑" panose="020B0503020204020204" pitchFamily="34" charset="-122"/>
                        </a:rPr>
                        <a:t>Grade</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201, 304, 316, 316L, 410, 430, 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solidFill>
                      <a:schemeClr val="bg1">
                        <a:alpha val="50000"/>
                      </a:schemeClr>
                    </a:solidFill>
                  </a:tcPr>
                </a:tc>
              </a:tr>
              <a:tr h="360045">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a:ln>
                            <a:noFill/>
                          </a:ln>
                          <a:solidFill>
                            <a:schemeClr val="bg1"/>
                          </a:solidFill>
                          <a:latin typeface="微软雅黑" panose="020B0503020204020204" pitchFamily="34" charset="-122"/>
                          <a:ea typeface="微软雅黑" panose="020B0503020204020204" pitchFamily="34" charset="-122"/>
                        </a:rPr>
                        <a:t>Standard</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JIS, AISI, ASTM, DIN, TUV,BV,SUS,etc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a:ln>
                            <a:noFill/>
                          </a:ln>
                          <a:solidFill>
                            <a:schemeClr val="bg1"/>
                          </a:solidFill>
                          <a:latin typeface="微软雅黑" panose="020B0503020204020204" pitchFamily="34" charset="-122"/>
                          <a:ea typeface="微软雅黑" panose="020B0503020204020204" pitchFamily="34" charset="-122"/>
                        </a:rPr>
                        <a:t>Thickness</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3.0 - 16mm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a:ln>
                            <a:noFill/>
                          </a:ln>
                          <a:solidFill>
                            <a:schemeClr val="bg1"/>
                          </a:solidFill>
                          <a:latin typeface="微软雅黑" panose="020B0503020204020204" pitchFamily="34" charset="-122"/>
                          <a:ea typeface="微软雅黑" panose="020B0503020204020204" pitchFamily="34" charset="-122"/>
                        </a:rPr>
                        <a:t>Width</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600mm - 2500mm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a:ln>
                            <a:noFill/>
                          </a:ln>
                          <a:solidFill>
                            <a:schemeClr val="bg1"/>
                          </a:solidFill>
                          <a:latin typeface="微软雅黑" panose="020B0503020204020204" pitchFamily="34" charset="-122"/>
                          <a:ea typeface="微软雅黑" panose="020B0503020204020204" pitchFamily="34" charset="-122"/>
                        </a:rPr>
                        <a:t>Length</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2000/2438/3048mm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8514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a:ln>
                            <a:noFill/>
                          </a:ln>
                          <a:solidFill>
                            <a:schemeClr val="bg1"/>
                          </a:solidFill>
                          <a:latin typeface="微软雅黑" panose="020B0503020204020204" pitchFamily="34" charset="-122"/>
                          <a:ea typeface="微软雅黑" panose="020B0503020204020204" pitchFamily="34" charset="-122"/>
                        </a:rPr>
                        <a:t>Color</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Golden, Black , Sapphire Blue, Brown, Rose gold, Bronze, Purple, gray, silver, Champagne, violet, blue diamond, 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50400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a:ln>
                            <a:noFill/>
                          </a:ln>
                          <a:solidFill>
                            <a:schemeClr val="bg1"/>
                          </a:solidFill>
                          <a:latin typeface="微软雅黑" panose="020B0503020204020204" pitchFamily="34" charset="-122"/>
                          <a:ea typeface="微软雅黑" panose="020B0503020204020204" pitchFamily="34" charset="-122"/>
                        </a:rPr>
                        <a:t>Application</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Interior/exterior decoration, elevator decoration, kitchen equipment, ceiling, cabinet,</a:t>
                      </a:r>
                      <a:r>
                        <a:rPr lang="en-US" altLang="zh-CN" sz="1400" b="1">
                          <a:ln>
                            <a:noFill/>
                          </a:ln>
                          <a:latin typeface="微软雅黑" panose="020B0503020204020204" pitchFamily="34" charset="-122"/>
                          <a:ea typeface="微软雅黑" panose="020B0503020204020204" pitchFamily="34" charset="-122"/>
                        </a:rPr>
                        <a:t> </a:t>
                      </a:r>
                      <a:r>
                        <a:rPr lang="zh-CN" altLang="en-US" sz="1400" b="1">
                          <a:ln>
                            <a:noFill/>
                          </a:ln>
                          <a:latin typeface="微软雅黑" panose="020B0503020204020204" pitchFamily="34" charset="-122"/>
                          <a:ea typeface="微软雅黑" panose="020B0503020204020204" pitchFamily="34" charset="-122"/>
                          <a:sym typeface="+mn-ea"/>
                        </a:rPr>
                        <a:t>kitchen sink</a:t>
                      </a:r>
                      <a:endParaRPr lang="en-US" altLang="zh-CN"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a:ln>
                            <a:noFill/>
                          </a:ln>
                          <a:solidFill>
                            <a:schemeClr val="bg1"/>
                          </a:solidFill>
                          <a:latin typeface="微软雅黑" panose="020B0503020204020204" pitchFamily="34" charset="-122"/>
                          <a:ea typeface="微软雅黑" panose="020B0503020204020204" pitchFamily="34" charset="-122"/>
                        </a:rPr>
                        <a:t>Lead time</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7 to 25 working days after the receipt of 30% deposit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485140">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a:ln>
                            <a:noFill/>
                          </a:ln>
                          <a:solidFill>
                            <a:schemeClr val="bg1"/>
                          </a:solidFill>
                          <a:latin typeface="微软雅黑" panose="020B0503020204020204" pitchFamily="34" charset="-122"/>
                          <a:ea typeface="微软雅黑" panose="020B0503020204020204" pitchFamily="34" charset="-122"/>
                        </a:rPr>
                        <a:t>Payment terms</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30%TT for deposit, 70% balance before shipment or LC at sight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solidFill>
                      <a:schemeClr val="bg1">
                        <a:alpha val="50000"/>
                      </a:schemeClr>
                    </a:solidFill>
                  </a:tcPr>
                </a:tc>
              </a:tr>
              <a:tr h="360045">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a:ln>
                            <a:noFill/>
                          </a:ln>
                          <a:solidFill>
                            <a:schemeClr val="bg1"/>
                          </a:solidFill>
                          <a:latin typeface="微软雅黑" panose="020B0503020204020204" pitchFamily="34" charset="-122"/>
                          <a:ea typeface="微软雅黑" panose="020B0503020204020204" pitchFamily="34" charset="-122"/>
                        </a:rPr>
                        <a:t>Packing</a:t>
                      </a:r>
                      <a:endParaRPr lang="zh-CN" altLang="en-US" sz="1400">
                        <a:ln>
                          <a:noFill/>
                        </a:ln>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Wooden pallet or according to customer's request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solidFill>
                      <a:schemeClr val="bg1">
                        <a:alpha val="50000"/>
                      </a:schemeClr>
                    </a:solidFill>
                  </a:tcPr>
                </a:tc>
              </a:tr>
            </a:tbl>
          </a:graphicData>
        </a:graphic>
      </p:graphicFrame>
      <p:pic>
        <p:nvPicPr>
          <p:cNvPr id="2" name="图片 1"/>
          <p:cNvPicPr>
            <a:picLocks noChangeAspect="1"/>
          </p:cNvPicPr>
          <p:nvPr/>
        </p:nvPicPr>
        <p:blipFill>
          <a:blip r:embed="rId2"/>
          <a:stretch>
            <a:fillRect/>
          </a:stretch>
        </p:blipFill>
        <p:spPr>
          <a:xfrm>
            <a:off x="254635" y="1845310"/>
            <a:ext cx="4173855" cy="3994785"/>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p:nvPr/>
        </p:nvSpPr>
        <p:spPr>
          <a:xfrm>
            <a:off x="1232747" y="317500"/>
            <a:ext cx="5760720" cy="50630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charset="0"/>
                <a:cs typeface="Open Sans Light" panose="020B0306030504020204" pitchFamily="34" charset="0"/>
              </a:defRPr>
            </a:lvl1pPr>
          </a:lstStyle>
          <a:p>
            <a:pPr marL="0" marR="0" lvl="0" indent="0" algn="l" defTabSz="12192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 </a:t>
            </a:r>
            <a:r>
              <a:rPr kumimoji="0" lang="en-US" sz="2400" b="1"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tainless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S</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teel </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C</a:t>
            </a:r>
            <a:r>
              <a:rPr kumimoji="0"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oil</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Cold</a:t>
            </a:r>
            <a:r>
              <a:rPr sz="2400" b="1"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sym typeface="+mn-ea"/>
              </a:rPr>
              <a:t> </a:t>
            </a:r>
            <a:r>
              <a:rPr lang="en-US" sz="2400" b="1"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sym typeface="+mn-ea"/>
              </a:rPr>
              <a:t>R</a:t>
            </a:r>
            <a:r>
              <a:rPr sz="2400" b="1"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sym typeface="+mn-ea"/>
              </a:rPr>
              <a:t>olled</a:t>
            </a:r>
            <a:r>
              <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rPr>
              <a:t> </a:t>
            </a:r>
            <a:endParaRPr kumimoji="0" lang="en-US" sz="2400" b="1" i="0" u="none" strike="noStrike" kern="1200" cap="none" spc="0" normalizeH="0" baseline="0" noProof="0" dirty="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endParaRPr>
          </a:p>
        </p:txBody>
      </p:sp>
      <p:graphicFrame>
        <p:nvGraphicFramePr>
          <p:cNvPr id="6" name="表格 5"/>
          <p:cNvGraphicFramePr/>
          <p:nvPr>
            <p:custDataLst>
              <p:tags r:id="rId1"/>
            </p:custDataLst>
          </p:nvPr>
        </p:nvGraphicFramePr>
        <p:xfrm>
          <a:off x="4453255" y="1507490"/>
          <a:ext cx="7369175" cy="4548505"/>
        </p:xfrm>
        <a:graphic>
          <a:graphicData uri="http://schemas.openxmlformats.org/drawingml/2006/table">
            <a:tbl>
              <a:tblPr>
                <a:tableStyleId>{2D5ABB26-0587-4C30-8999-92F81FD0307C}</a:tableStyleId>
              </a:tblPr>
              <a:tblGrid>
                <a:gridCol w="2085975"/>
                <a:gridCol w="5283200"/>
              </a:tblGrid>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Grade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201, 304, 316, 316L, 410, 430, 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381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Standard</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JIS, AISI, ASTM, DIN, TUV,BV,SUS,etc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Thickness</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0.25 - 3mm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Width</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600mm - 1500mm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Length</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2000/2438/3048mm</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Color</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Golden, Black , Sapphire Blue, Brown, Rose gold, Bronze, Purple, gray, silver, Champagne, violet, blue diamond, etc</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rowSpan="2">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Application</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Interior/exterior/architectural/bathroom decoration, elevator decoration, hotel decoration, kitchen equipment, ceiling, cabinet,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vMerge="1">
                  <a:tcPr marL="12700" marR="12700" marT="12700" vert="horz" anchor="ctr" anchorCtr="0">
                    <a:lnL w="38100">
                      <a:solidFill>
                        <a:schemeClr val="tx1"/>
                      </a:solidFill>
                      <a:prstDash val="solid"/>
                    </a:lnL>
                    <a:lnR w="12700">
                      <a:solidFill>
                        <a:schemeClr val="tx1"/>
                      </a:solidFill>
                      <a:prstDash val="solid"/>
                    </a:lnR>
                    <a:lnT w="19050">
                      <a:solidFill>
                        <a:schemeClr val="tx1"/>
                      </a:solidFill>
                      <a:prstDash val="solid"/>
                    </a:lnT>
                    <a:lnB w="12700">
                      <a:solidFill>
                        <a:schemeClr val="tx1"/>
                      </a:solidFill>
                      <a:prstDash val="solid"/>
                    </a:lnB>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kitchen sink, advertising nameplate</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Lead time</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7 to 25 working days after the receipt of 30% deposit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Payment terms</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30%TT for deposit, 70% balance before shipment or LC at sight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bg1">
                        <a:alpha val="50000"/>
                      </a:schemeClr>
                    </a:solidFill>
                  </a:tcPr>
                </a:tc>
              </a:tr>
              <a:tr h="360000">
                <a:tc>
                  <a:txBody>
                    <a:bodyPr/>
                    <a:p>
                      <a:pPr algn="ctr">
                        <a:buClrTx/>
                        <a:buSzTx/>
                        <a:buFontTx/>
                        <a:buNone/>
                      </a:pPr>
                      <a:r>
                        <a:rPr lang="en-US" sz="1400" b="1">
                          <a:solidFill>
                            <a:schemeClr val="bg1"/>
                          </a:solidFill>
                          <a:latin typeface="微软雅黑" panose="020B0503020204020204" pitchFamily="34" charset="-122"/>
                          <a:ea typeface="微软雅黑" panose="020B0503020204020204" pitchFamily="34" charset="-122"/>
                        </a:rPr>
                        <a:t>Packing</a:t>
                      </a:r>
                      <a:endParaRPr lang="en-US" sz="1400" b="1">
                        <a:solidFill>
                          <a:schemeClr val="bg1"/>
                        </a:solidFill>
                        <a:latin typeface="微软雅黑" panose="020B0503020204020204" pitchFamily="34" charset="-122"/>
                        <a:ea typeface="微软雅黑" panose="020B0503020204020204" pitchFamily="34" charset="-122"/>
                      </a:endParaRPr>
                    </a:p>
                  </a:txBody>
                  <a:tcPr marL="12700" marR="12700" marT="12700" vert="horz" anchor="ctr" anchorCtr="0">
                    <a:lnL w="38100">
                      <a:solidFill>
                        <a:schemeClr val="tx1"/>
                      </a:solidFill>
                      <a:prstDash val="solid"/>
                    </a:lnL>
                    <a:lnR w="127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rgbClr val="8C85A2"/>
                    </a:solidFill>
                  </a:tcPr>
                </a:tc>
                <a:tc>
                  <a:txBody>
                    <a:bodyPr/>
                    <a:p>
                      <a:pPr marL="114300" algn="l">
                        <a:buClrTx/>
                        <a:buSzTx/>
                        <a:buFontTx/>
                        <a:buNone/>
                        <a:extLst>
                          <a:ext uri="{35155182-B16C-46BC-9424-99874614C6A1}">
                            <wpsdc:marlchars xmlns:wpsdc="http://www.wps.cn/officeDocument/2017/drawingmlCustomData" val="50" checksum="738209766"/>
                          </a:ext>
                        </a:extLst>
                      </a:pPr>
                      <a:r>
                        <a:rPr lang="zh-CN" altLang="en-US" sz="1400" b="1">
                          <a:ln>
                            <a:noFill/>
                          </a:ln>
                          <a:latin typeface="微软雅黑" panose="020B0503020204020204" pitchFamily="34" charset="-122"/>
                          <a:ea typeface="微软雅黑" panose="020B0503020204020204" pitchFamily="34" charset="-122"/>
                        </a:rPr>
                        <a:t>Wooden pallet or according to customer's request</a:t>
                      </a:r>
                      <a:endParaRPr lang="zh-CN" altLang="en-US" sz="1400" b="1">
                        <a:ln>
                          <a:noFill/>
                        </a:ln>
                        <a:latin typeface="微软雅黑" panose="020B0503020204020204" pitchFamily="34" charset="-122"/>
                        <a:ea typeface="微软雅黑" panose="020B0503020204020204" pitchFamily="34" charset="-122"/>
                      </a:endParaRPr>
                    </a:p>
                  </a:txBody>
                  <a:tcPr marL="12700" marR="12700" marT="12700" vert="horz" anchor="ctr" anchorCtr="0">
                    <a:lnL w="12700">
                      <a:solidFill>
                        <a:schemeClr val="tx1"/>
                      </a:solidFill>
                      <a:prstDash val="solid"/>
                    </a:lnL>
                    <a:lnR w="38100">
                      <a:solidFill>
                        <a:schemeClr val="tx1"/>
                      </a:solidFill>
                      <a:prstDash val="solid"/>
                    </a:lnR>
                    <a:lnT w="12700">
                      <a:solidFill>
                        <a:schemeClr val="tx1"/>
                      </a:solidFill>
                      <a:prstDash val="solid"/>
                    </a:lnT>
                    <a:lnB w="38100">
                      <a:solidFill>
                        <a:schemeClr val="tx1"/>
                      </a:solidFill>
                      <a:prstDash val="solid"/>
                    </a:lnB>
                    <a:lnTlToBr>
                      <a:noFill/>
                    </a:lnTlToBr>
                    <a:lnBlToTr>
                      <a:noFill/>
                    </a:lnBlToTr>
                    <a:solidFill>
                      <a:schemeClr val="bg1">
                        <a:alpha val="50000"/>
                      </a:schemeClr>
                    </a:solidFill>
                  </a:tcPr>
                </a:tc>
              </a:tr>
            </a:tbl>
          </a:graphicData>
        </a:graphic>
      </p:graphicFrame>
      <p:pic>
        <p:nvPicPr>
          <p:cNvPr id="3" name="图片 2" descr="1"/>
          <p:cNvPicPr>
            <a:picLocks noChangeAspect="1"/>
          </p:cNvPicPr>
          <p:nvPr/>
        </p:nvPicPr>
        <p:blipFill>
          <a:blip r:embed="rId2"/>
          <a:srcRect l="12227" t="12534" r="10597" b="11638"/>
          <a:stretch>
            <a:fillRect/>
          </a:stretch>
        </p:blipFill>
        <p:spPr>
          <a:xfrm>
            <a:off x="445135" y="2838450"/>
            <a:ext cx="3596640" cy="3217545"/>
          </a:xfrm>
          <a:prstGeom prst="rect">
            <a:avLst/>
          </a:prstGeom>
          <a:ln w="38100">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1233,&quot;width&quot;:3523}"/>
</p:tagLst>
</file>

<file path=ppt/tags/tag10.xml><?xml version="1.0" encoding="utf-8"?>
<p:tagLst xmlns:p="http://schemas.openxmlformats.org/presentationml/2006/main">
  <p:tag name="KSO_WM_UNIT_TABLE_BEAUTIFY" val="smartTable{729d1e4c-8eae-432e-b961-b056b9b817af}"/>
</p:tagLst>
</file>

<file path=ppt/tags/tag11.xml><?xml version="1.0" encoding="utf-8"?>
<p:tagLst xmlns:p="http://schemas.openxmlformats.org/presentationml/2006/main">
  <p:tag name="KSO_WM_UNIT_TABLE_BEAUTIFY" val="smartTable{c90ad7a9-b030-45a3-b789-6a11e05c793d}"/>
  <p:tag name="TABLE_ENDDRAG_ORIGIN_RECT" val="580*428"/>
  <p:tag name="TABLE_ENDDRAG_RECT" val="365*89*580*428"/>
</p:tagLst>
</file>

<file path=ppt/tags/tag12.xml><?xml version="1.0" encoding="utf-8"?>
<p:tagLst xmlns:p="http://schemas.openxmlformats.org/presentationml/2006/main">
  <p:tag name="KSO_WM_UNIT_TABLE_BEAUTIFY" val="smartTable{de94b63e-06d9-4955-93fb-d0477bd80cce}"/>
  <p:tag name="TABLE_ENDDRAG_ORIGIN_RECT" val="638*355"/>
  <p:tag name="TABLE_ENDDRAG_RECT" val="248*104*638*355"/>
</p:tagLst>
</file>

<file path=ppt/tags/tag13.xml><?xml version="1.0" encoding="utf-8"?>
<p:tagLst xmlns:p="http://schemas.openxmlformats.org/presentationml/2006/main">
  <p:tag name="KSO_WM_UNIT_TABLE_BEAUTIFY" val="smartTable{de94b63e-06d9-4955-93fb-d0477bd80cce}"/>
  <p:tag name="TABLE_ENDDRAG_ORIGIN_RECT" val="862*316"/>
  <p:tag name="TABLE_ENDDRAG_RECT" val="97*143*862*316"/>
</p:tagLst>
</file>

<file path=ppt/tags/tag14.xml><?xml version="1.0" encoding="utf-8"?>
<p:tagLst xmlns:p="http://schemas.openxmlformats.org/presentationml/2006/main">
  <p:tag name="KSO_WM_UNIT_TABLE_BEAUTIFY" val="smartTable{8714f1a9-b750-4d60-bee5-d37c2ebfe851}"/>
  <p:tag name="TABLE_ENDDRAG_ORIGIN_RECT" val="638*181"/>
  <p:tag name="TABLE_ENDDRAG_RECT" val="269*93*638*181"/>
</p:tagLst>
</file>

<file path=ppt/tags/tag15.xml><?xml version="1.0" encoding="utf-8"?>
<p:tagLst xmlns:p="http://schemas.openxmlformats.org/presentationml/2006/main">
  <p:tag name="KSO_WM_UNIT_TABLE_BEAUTIFY" val="smartTable{c90ad7a9-b030-45a3-b789-6a11e05c793d}"/>
  <p:tag name="TABLE_ENDDRAG_ORIGIN_RECT" val="622*264"/>
  <p:tag name="TABLE_ENDDRAG_RECT" val="314*274*622*264"/>
</p:tagLst>
</file>

<file path=ppt/tags/tag16.xml><?xml version="1.0" encoding="utf-8"?>
<p:tagLst xmlns:p="http://schemas.openxmlformats.org/presentationml/2006/main">
  <p:tag name="KSO_WM_UNIT_TABLE_BEAUTIFY" val="smartTable{57921dad-aa16-4b78-84a7-2371248c04f2}"/>
  <p:tag name="TABLE_ENDDRAG_ORIGIN_RECT" val="883*203"/>
  <p:tag name="TABLE_ENDDRAG_RECT" val="46*70*883*203"/>
</p:tagLst>
</file>

<file path=ppt/tags/tag17.xml><?xml version="1.0" encoding="utf-8"?>
<p:tagLst xmlns:p="http://schemas.openxmlformats.org/presentationml/2006/main">
  <p:tag name="KSO_WM_UNIT_TABLE_BEAUTIFY" val="smartTable{c90ad7a9-b030-45a3-b789-6a11e05c793d}"/>
  <p:tag name="TABLE_ENDDRAG_ORIGIN_RECT" val="306*413"/>
  <p:tag name="TABLE_ENDDRAG_RECT" val="278*92*306*413"/>
</p:tagLst>
</file>

<file path=ppt/tags/tag18.xml><?xml version="1.0" encoding="utf-8"?>
<p:tagLst xmlns:p="http://schemas.openxmlformats.org/presentationml/2006/main">
  <p:tag name="KSO_WM_UNIT_TABLE_BEAUTIFY" val="smartTable{3b2cc17f-5692-46a1-bd7b-ee4b38e1ee8c}"/>
  <p:tag name="TABLE_ENDDRAG_ORIGIN_RECT" val="351*326"/>
  <p:tag name="TABLE_ENDDRAG_RECT" val="525*92*351*326"/>
</p:tagLst>
</file>

<file path=ppt/tags/tag19.xml><?xml version="1.0" encoding="utf-8"?>
<p:tagLst xmlns:p="http://schemas.openxmlformats.org/presentationml/2006/main">
  <p:tag name="KSO_WM_UNIT_TABLE_BEAUTIFY" val="smartTable{c90ad7a9-b030-45a3-b789-6a11e05c793d}"/>
  <p:tag name="TABLE_ENDDRAG_ORIGIN_RECT" val="604*452"/>
  <p:tag name="TABLE_ENDDRAG_RECT" val="334*69*604*452"/>
</p:tagLst>
</file>

<file path=ppt/tags/tag2.xml><?xml version="1.0" encoding="utf-8"?>
<p:tagLst xmlns:p="http://schemas.openxmlformats.org/presentationml/2006/main">
  <p:tag name="KSO_WM_UNIT_PLACING_PICTURE_USER_VIEWPORT" val="{&quot;height&quot;:2261,&quot;width&quot;:6461}"/>
</p:tagLst>
</file>

<file path=ppt/tags/tag20.xml><?xml version="1.0" encoding="utf-8"?>
<p:tagLst xmlns:p="http://schemas.openxmlformats.org/presentationml/2006/main">
  <p:tag name="KSO_WM_UNIT_TABLE_BEAUTIFY" val="smartTable{c90ad7a9-b030-45a3-b789-6a11e05c793d}"/>
  <p:tag name="TABLE_ENDDRAG_ORIGIN_RECT" val="307*433"/>
  <p:tag name="TABLE_ENDDRAG_RECT" val="430*80*307*433"/>
</p:tagLst>
</file>

<file path=ppt/tags/tag21.xml><?xml version="1.0" encoding="utf-8"?>
<p:tagLst xmlns:p="http://schemas.openxmlformats.org/presentationml/2006/main">
  <p:tag name="KSO_WM_UNIT_TABLE_BEAUTIFY" val="smartTable{c90ad7a9-b030-45a3-b789-6a11e05c793d}"/>
  <p:tag name="TABLE_ENDDRAG_ORIGIN_RECT" val="532*430"/>
  <p:tag name="TABLE_ENDDRAG_RECT" val="394*80*532*430"/>
</p:tagLst>
</file>

<file path=ppt/tags/tag22.xml><?xml version="1.0" encoding="utf-8"?>
<p:tagLst xmlns:p="http://schemas.openxmlformats.org/presentationml/2006/main">
  <p:tag name="KSO_WM_UNIT_TABLE_BEAUTIFY" val="smartTable{c90ad7a9-b030-45a3-b789-6a11e05c793d}"/>
  <p:tag name="TABLE_ENDDRAG_ORIGIN_RECT" val="593*319"/>
  <p:tag name="TABLE_ENDDRAG_RECT" val="334*78*593*319"/>
</p:tagLst>
</file>

<file path=ppt/tags/tag23.xml><?xml version="1.0" encoding="utf-8"?>
<p:tagLst xmlns:p="http://schemas.openxmlformats.org/presentationml/2006/main">
  <p:tag name="KSO_WM_UNIT_TABLE_BEAUTIFY" val="smartTable{0035d11b-c367-41ca-8b13-3fc8a22b0c75}"/>
  <p:tag name="TABLE_ENDDRAG_ORIGIN_RECT" val="581*123"/>
  <p:tag name="TABLE_ENDDRAG_RECT" val="346*354*581*123"/>
</p:tagLst>
</file>

<file path=ppt/tags/tag24.xml><?xml version="1.0" encoding="utf-8"?>
<p:tagLst xmlns:p="http://schemas.openxmlformats.org/presentationml/2006/main">
  <p:tag name="KSO_WM_UNIT_TABLE_BEAUTIFY" val="smartTable{c90ad7a9-b030-45a3-b789-6a11e05c793d}"/>
  <p:tag name="TABLE_ENDDRAG_ORIGIN_RECT" val="532*436"/>
  <p:tag name="TABLE_ENDDRAG_RECT" val="386*76*532*436"/>
</p:tagLst>
</file>

<file path=ppt/tags/tag25.xml><?xml version="1.0" encoding="utf-8"?>
<p:tagLst xmlns:p="http://schemas.openxmlformats.org/presentationml/2006/main">
  <p:tag name="KSO_WM_UNIT_TABLE_BEAUTIFY" val="smartTable{c90ad7a9-b030-45a3-b789-6a11e05c793d}"/>
  <p:tag name="TABLE_ENDDRAG_ORIGIN_RECT" val="511*437"/>
  <p:tag name="TABLE_ENDDRAG_RECT" val="440*76*511*437"/>
</p:tagLst>
</file>

<file path=ppt/tags/tag26.xml><?xml version="1.0" encoding="utf-8"?>
<p:tagLst xmlns:p="http://schemas.openxmlformats.org/presentationml/2006/main">
  <p:tag name="KSO_WM_UNIT_TABLE_BEAUTIFY" val="smartTable{c90ad7a9-b030-45a3-b789-6a11e05c793d}"/>
  <p:tag name="TABLE_ENDDRAG_ORIGIN_RECT" val="509*372"/>
  <p:tag name="TABLE_ENDDRAG_RECT" val="411*76*509*372"/>
</p:tagLst>
</file>

<file path=ppt/tags/tag27.xml><?xml version="1.0" encoding="utf-8"?>
<p:tagLst xmlns:p="http://schemas.openxmlformats.org/presentationml/2006/main">
  <p:tag name="KSO_WM_UNIT_TABLE_BEAUTIFY" val="smartTable{c90ad7a9-b030-45a3-b789-6a11e05c793d}"/>
  <p:tag name="TABLE_ENDDRAG_ORIGIN_RECT" val="511*437"/>
  <p:tag name="TABLE_ENDDRAG_RECT" val="440*76*511*437"/>
</p:tagLst>
</file>

<file path=ppt/tags/tag28.xml><?xml version="1.0" encoding="utf-8"?>
<p:tagLst xmlns:p="http://schemas.openxmlformats.org/presentationml/2006/main">
  <p:tag name="KSO_WM_UNIT_TABLE_BEAUTIFY" val="smartTable{c90ad7a9-b030-45a3-b789-6a11e05c793d}"/>
  <p:tag name="TABLE_ENDDRAG_ORIGIN_RECT" val="511*310"/>
  <p:tag name="TABLE_ENDDRAG_RECT" val="427*174*511*310"/>
</p:tagLst>
</file>

<file path=ppt/tags/tag29.xml><?xml version="1.0" encoding="utf-8"?>
<p:tagLst xmlns:p="http://schemas.openxmlformats.org/presentationml/2006/main">
  <p:tag name="KSO_WM_UNIT_TABLE_BEAUTIFY" val="smartTable{c90ad7a9-b030-45a3-b789-6a11e05c793d}"/>
  <p:tag name="TABLE_ENDDRAG_ORIGIN_RECT" val="481*449"/>
  <p:tag name="TABLE_ENDDRAG_RECT" val="440*76*481*449"/>
</p:tagLst>
</file>

<file path=ppt/tags/tag3.xml><?xml version="1.0" encoding="utf-8"?>
<p:tagLst xmlns:p="http://schemas.openxmlformats.org/presentationml/2006/main">
  <p:tag name="KSO_WM_UNIT_PLACING_PICTURE_USER_VIEWPORT" val="{&quot;height&quot;:8947,&quot;width&quot;:15896}"/>
</p:tagLst>
</file>

<file path=ppt/tags/tag30.xml><?xml version="1.0" encoding="utf-8"?>
<p:tagLst xmlns:p="http://schemas.openxmlformats.org/presentationml/2006/main">
  <p:tag name="KSO_WM_UNIT_PLACING_PICTURE_USER_VIEWPORT" val="{&quot;height&quot;:2745,&quot;width&quot;:2719}"/>
</p:tagLst>
</file>

<file path=ppt/tags/tag31.xml><?xml version="1.0" encoding="utf-8"?>
<p:tagLst xmlns:p="http://schemas.openxmlformats.org/presentationml/2006/main">
  <p:tag name="KSO_WM_UNIT_PLACING_PICTURE_USER_VIEWPORT" val="{&quot;height&quot;:6107,&quot;width&quot;:6107}"/>
</p:tagLst>
</file>

<file path=ppt/tags/tag32.xml><?xml version="1.0" encoding="utf-8"?>
<p:tagLst xmlns:p="http://schemas.openxmlformats.org/presentationml/2006/main">
  <p:tag name="KSO_WM_UNIT_TABLE_BEAUTIFY" val="smartTable{649acb3a-c8f2-4c85-b8dd-94f6216522ed}"/>
  <p:tag name="TABLE_ENDDRAG_ORIGIN_RECT" val="563*393"/>
  <p:tag name="TABLE_ENDDRAG_RECT" val="349*76*563*393"/>
</p:tagLst>
</file>

<file path=ppt/tags/tag33.xml><?xml version="1.0" encoding="utf-8"?>
<p:tagLst xmlns:p="http://schemas.openxmlformats.org/presentationml/2006/main">
  <p:tag name="KSO_WM_UNIT_TABLE_BEAUTIFY" val="smartTable{f7306e80-a760-4058-a96f-7691055ecaa1}"/>
  <p:tag name="TABLE_ENDDRAG_ORIGIN_RECT" val="584*453"/>
  <p:tag name="TABLE_ENDDRAG_RECT" val="346*67*584*453"/>
</p:tagLst>
</file>

<file path=ppt/tags/tag34.xml><?xml version="1.0" encoding="utf-8"?>
<p:tagLst xmlns:p="http://schemas.openxmlformats.org/presentationml/2006/main">
  <p:tag name="KSO_WM_UNIT_TABLE_BEAUTIFY" val="smartTable{088570a9-d7c0-48bc-9f5c-2be5dc036e18}"/>
  <p:tag name="TABLE_ENDDRAG_ORIGIN_RECT" val="544*391"/>
  <p:tag name="TABLE_ENDDRAG_RECT" val="378*76*544*391"/>
</p:tagLst>
</file>

<file path=ppt/tags/tag35.xml><?xml version="1.0" encoding="utf-8"?>
<p:tagLst xmlns:p="http://schemas.openxmlformats.org/presentationml/2006/main">
  <p:tag name="KSO_WM_UNIT_TABLE_BEAUTIFY" val="smartTable{e59b441b-3dc6-4b6f-b5fa-d524a6489796}"/>
  <p:tag name="TABLE_ENDDRAG_ORIGIN_RECT" val="540*282"/>
  <p:tag name="TABLE_ENDDRAG_RECT" val="355*71*540*282"/>
</p:tagLst>
</file>

<file path=ppt/tags/tag36.xml><?xml version="1.0" encoding="utf-8"?>
<p:tagLst xmlns:p="http://schemas.openxmlformats.org/presentationml/2006/main">
  <p:tag name="KSO_WM_UNIT_PLACING_PICTURE_USER_VIEWPORT" val="{&quot;height&quot;:7280,&quot;width&quot;:8028}"/>
</p:tagLst>
</file>

<file path=ppt/tags/tag37.xml><?xml version="1.0" encoding="utf-8"?>
<p:tagLst xmlns:p="http://schemas.openxmlformats.org/presentationml/2006/main">
  <p:tag name="KSO_WM_UNIT_TABLE_BEAUTIFY" val="smartTable{292dfb22-be51-419d-a6a1-faaf658d8c58}"/>
  <p:tag name="TABLE_ENDDRAG_ORIGIN_RECT" val="437*364"/>
  <p:tag name="TABLE_ENDDRAG_RECT" val="474*88*437*364"/>
  <p:tag name="TABLE_SKINIDX" val="3"/>
  <p:tag name="TABLE_COLORIDX" val="19"/>
  <p:tag name="TABLE_COLOR_RGB" val="0x000000*0xFFFFFF*0x212121*0xFFFFFF*0x584E61*0x786577*0xA593A4*0xB3ADC2*0xC8C6CF*0xE6E6E8"/>
  <p:tag name="TABLE_EMPHASIZE_COLOR" val="5787233"/>
</p:tagLst>
</file>

<file path=ppt/tags/tag38.xml><?xml version="1.0" encoding="utf-8"?>
<p:tagLst xmlns:p="http://schemas.openxmlformats.org/presentationml/2006/main">
  <p:tag name="KSO_WM_UNIT_TABLE_BEAUTIFY" val="smartTable{8c368ed5-e17f-41d6-bb60-617957f6c706}"/>
  <p:tag name="TABLE_ENDDRAG_ORIGIN_RECT" val="782*518"/>
  <p:tag name="TABLE_ENDDRAG_RECT" val="62*9*782*518"/>
</p:tagLst>
</file>

<file path=ppt/tags/tag39.xml><?xml version="1.0" encoding="utf-8"?>
<p:tagLst xmlns:p="http://schemas.openxmlformats.org/presentationml/2006/main">
  <p:tag name="KSO_WM_UNIT_TABLE_BEAUTIFY" val="smartTable{fad48bf7-c8fb-467b-8e54-9df6737a2abc}"/>
  <p:tag name="TABLE_ENDDRAG_ORIGIN_RECT" val="810*512"/>
  <p:tag name="TABLE_ENDDRAG_RECT" val="45*10*810*512"/>
</p:tagLst>
</file>

<file path=ppt/tags/tag4.xml><?xml version="1.0" encoding="utf-8"?>
<p:tagLst xmlns:p="http://schemas.openxmlformats.org/presentationml/2006/main">
  <p:tag name="KSO_WM_UNIT_PLACING_PICTURE_USER_VIEWPORT" val="{&quot;height&quot;:6284,&quot;width&quot;:10421}"/>
</p:tagLst>
</file>

<file path=ppt/tags/tag40.xml><?xml version="1.0" encoding="utf-8"?>
<p:tagLst xmlns:p="http://schemas.openxmlformats.org/presentationml/2006/main">
  <p:tag name="COMMONDATA" val="eyJoZGlkIjoiMWI2MjVjN2Q5YjZhMjE1ODFjOTc3OWEzMjY0ZWUzMDgifQ=="/>
  <p:tag name="KSO_WPP_MARK_KEY" val="ae3982c2-6644-4460-84c3-f4c425714b4d"/>
</p:tagLst>
</file>

<file path=ppt/tags/tag5.xml><?xml version="1.0" encoding="utf-8"?>
<p:tagLst xmlns:p="http://schemas.openxmlformats.org/presentationml/2006/main">
  <p:tag name="KSO_WM_UNIT_PLACING_PICTURE_USER_VIEWPORT" val="{&quot;height&quot;:6284,&quot;width&quot;:10421}"/>
</p:tagLst>
</file>

<file path=ppt/tags/tag6.xml><?xml version="1.0" encoding="utf-8"?>
<p:tagLst xmlns:p="http://schemas.openxmlformats.org/presentationml/2006/main">
  <p:tag name="KSO_WM_UNIT_PLACING_PICTURE_USER_VIEWPORT" val="{&quot;height&quot;:6284,&quot;width&quot;:10421}"/>
</p:tagLst>
</file>

<file path=ppt/tags/tag7.xml><?xml version="1.0" encoding="utf-8"?>
<p:tagLst xmlns:p="http://schemas.openxmlformats.org/presentationml/2006/main">
  <p:tag name="KSO_WM_UNIT_TABLE_BEAUTIFY" val="smartTable{de94b63e-06d9-4955-93fb-d0477bd80cce}"/>
  <p:tag name="TABLE_ENDDRAG_ORIGIN_RECT" val="580*430"/>
  <p:tag name="TABLE_ENDDRAG_RECT" val="359*80*580*430"/>
  <p:tag name="KSO_WM_UNIT_PLACING_PICTURE_USER_VIEWPORT" val="{&quot;height&quot;:6291,&quot;width&quot;:11605}"/>
</p:tagLst>
</file>

<file path=ppt/tags/tag8.xml><?xml version="1.0" encoding="utf-8"?>
<p:tagLst xmlns:p="http://schemas.openxmlformats.org/presentationml/2006/main">
  <p:tag name="KSO_WM_UNIT_TABLE_BEAUTIFY" val="smartTable{de94b63e-06d9-4955-93fb-d0477bd80cce}"/>
  <p:tag name="TABLE_ENDDRAG_ORIGIN_RECT" val="580*430"/>
  <p:tag name="TABLE_ENDDRAG_RECT" val="359*80*580*430"/>
</p:tagLst>
</file>

<file path=ppt/tags/tag9.xml><?xml version="1.0" encoding="utf-8"?>
<p:tagLst xmlns:p="http://schemas.openxmlformats.org/presentationml/2006/main">
  <p:tag name="KSO_WM_UNIT_TABLE_BEAUTIFY" val="smartTable{c90ad7a9-b030-45a3-b789-6a11e05c793d}"/>
  <p:tag name="TABLE_ENDDRAG_ORIGIN_RECT" val="580*428"/>
  <p:tag name="TABLE_ENDDRAG_RECT" val="365*89*580*428"/>
</p:tagLst>
</file>

<file path=ppt/theme/theme1.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themeOverride>
</file>

<file path=docProps/app.xml><?xml version="1.0" encoding="utf-8"?>
<Properties xmlns="http://schemas.openxmlformats.org/officeDocument/2006/extended-properties" xmlns:vt="http://schemas.openxmlformats.org/officeDocument/2006/docPropsVTypes">
  <TotalTime>0</TotalTime>
  <Words>18860</Words>
  <Application>WPS 演示</Application>
  <PresentationFormat>宽屏</PresentationFormat>
  <Paragraphs>1412</Paragraphs>
  <Slides>42</Slides>
  <Notes>3</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42</vt:i4>
      </vt:variant>
    </vt:vector>
  </HeadingPairs>
  <TitlesOfParts>
    <vt:vector size="62" baseType="lpstr">
      <vt:lpstr>Arial</vt:lpstr>
      <vt:lpstr>宋体</vt:lpstr>
      <vt:lpstr>Wingdings</vt:lpstr>
      <vt:lpstr>微软雅黑</vt:lpstr>
      <vt:lpstr>微软雅黑 Light</vt:lpstr>
      <vt:lpstr>Calibri</vt:lpstr>
      <vt:lpstr>Berlin Sans FB Demi</vt:lpstr>
      <vt:lpstr>Segoe Print</vt:lpstr>
      <vt:lpstr>Times New Roman</vt:lpstr>
      <vt:lpstr>U.S. 101</vt:lpstr>
      <vt:lpstr>Roboto</vt:lpstr>
      <vt:lpstr>Open Sans Light</vt:lpstr>
      <vt:lpstr>等线</vt:lpstr>
      <vt:lpstr>Arial Unicode MS</vt:lpstr>
      <vt:lpstr>Calibri</vt:lpstr>
      <vt:lpstr>Helvetica</vt:lpstr>
      <vt:lpstr>方正宝黑体 简 Light</vt:lpstr>
      <vt:lpstr>黑体</vt:lpstr>
      <vt:lpstr>思源黑体 CN Heavy</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Sine</cp:lastModifiedBy>
  <cp:revision>87</cp:revision>
  <dcterms:created xsi:type="dcterms:W3CDTF">2020-12-24T03:08:00Z</dcterms:created>
  <dcterms:modified xsi:type="dcterms:W3CDTF">2023-02-01T02:12:22Z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2CCA979A5679493D80ECE7A12EDB3AC8</vt:lpwstr>
  </property>
</Properties>
</file>